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61" r:id="rId3"/>
    <p:sldId id="257" r:id="rId4"/>
    <p:sldId id="264" r:id="rId5"/>
    <p:sldId id="265" r:id="rId6"/>
    <p:sldId id="266" r:id="rId7"/>
    <p:sldId id="267" r:id="rId8"/>
    <p:sldId id="268" r:id="rId9"/>
    <p:sldId id="269" r:id="rId10"/>
    <p:sldId id="270" r:id="rId11"/>
    <p:sldId id="284" r:id="rId12"/>
    <p:sldId id="285" r:id="rId13"/>
    <p:sldId id="273" r:id="rId14"/>
    <p:sldId id="274" r:id="rId15"/>
    <p:sldId id="275" r:id="rId16"/>
    <p:sldId id="276" r:id="rId17"/>
    <p:sldId id="277" r:id="rId18"/>
    <p:sldId id="278" r:id="rId19"/>
    <p:sldId id="279" r:id="rId20"/>
    <p:sldId id="280" r:id="rId21"/>
    <p:sldId id="281" r:id="rId22"/>
    <p:sldId id="282" r:id="rId23"/>
    <p:sldId id="283" r:id="rId24"/>
    <p:sldId id="287"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94660"/>
  </p:normalViewPr>
  <p:slideViewPr>
    <p:cSldViewPr snapToGrid="0">
      <p:cViewPr varScale="1">
        <p:scale>
          <a:sx n="82" d="100"/>
          <a:sy n="82" d="100"/>
        </p:scale>
        <p:origin x="3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19378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12192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4BAEE5-8EFA-4810-8560-413529F67F21}"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0056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smtClean="0"/>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0890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4BAEE5-8EFA-4810-8560-413529F67F21}"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321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151049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75927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204960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smtClean="0"/>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29227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0828771-211E-4F52-82DD-532A2472B294}" type="datetimeFigureOut">
              <a:rPr lang="pl-PL" smtClean="0"/>
              <a:t>07.01.2024</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50478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21050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0828771-211E-4F52-82DD-532A2472B294}" type="datetimeFigureOut">
              <a:rPr lang="pl-PL" smtClean="0"/>
              <a:t>07.01.2024</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54150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0828771-211E-4F52-82DD-532A2472B294}" type="datetimeFigureOut">
              <a:rPr lang="pl-PL" smtClean="0"/>
              <a:t>07.01.2024</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182480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28771-211E-4F52-82DD-532A2472B294}" type="datetimeFigureOut">
              <a:rPr lang="pl-PL" smtClean="0"/>
              <a:t>07.01.2024</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216084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smtClean="0"/>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35128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40828771-211E-4F52-82DD-532A2472B294}" type="datetimeFigureOut">
              <a:rPr lang="pl-PL" smtClean="0"/>
              <a:t>07.01.2024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4BAEE5-8EFA-4810-8560-413529F67F21}" type="slidenum">
              <a:rPr lang="pl-PL" smtClean="0"/>
              <a:t>‹#›</a:t>
            </a:fld>
            <a:endParaRPr lang="pl-PL"/>
          </a:p>
        </p:txBody>
      </p:sp>
    </p:spTree>
    <p:extLst>
      <p:ext uri="{BB962C8B-B14F-4D97-AF65-F5344CB8AC3E}">
        <p14:creationId xmlns:p14="http://schemas.microsoft.com/office/powerpoint/2010/main" val="313283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828771-211E-4F52-82DD-532A2472B294}" type="datetimeFigureOut">
              <a:rPr lang="pl-PL" smtClean="0"/>
              <a:t>07.01.2024</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4BAEE5-8EFA-4810-8560-413529F67F21}" type="slidenum">
              <a:rPr lang="pl-PL" smtClean="0"/>
              <a:t>‹#›</a:t>
            </a:fld>
            <a:endParaRPr lang="pl-PL"/>
          </a:p>
        </p:txBody>
      </p:sp>
    </p:spTree>
    <p:extLst>
      <p:ext uri="{BB962C8B-B14F-4D97-AF65-F5344CB8AC3E}">
        <p14:creationId xmlns:p14="http://schemas.microsoft.com/office/powerpoint/2010/main" val="151887319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solidFill>
                  <a:srgbClr val="FF0000"/>
                </a:solidFill>
                <a:effectLst>
                  <a:outerShdw blurRad="38100" dist="38100" dir="2700000" algn="tl">
                    <a:srgbClr val="000000">
                      <a:alpha val="43137"/>
                    </a:srgbClr>
                  </a:outerShdw>
                </a:effectLst>
              </a:rPr>
              <a:t>MÓWIĘ, WIĘC JESTEM</a:t>
            </a:r>
            <a:endParaRPr lang="pl-PL" b="1" dirty="0">
              <a:solidFill>
                <a:srgbClr val="FF0000"/>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2589213" y="4777379"/>
            <a:ext cx="8915399" cy="1670074"/>
          </a:xfrm>
        </p:spPr>
        <p:txBody>
          <a:bodyPr>
            <a:normAutofit lnSpcReduction="10000"/>
          </a:bodyPr>
          <a:lstStyle/>
          <a:p>
            <a:r>
              <a:rPr lang="pl-PL" b="1" dirty="0" smtClean="0">
                <a:solidFill>
                  <a:srgbClr val="FF0000"/>
                </a:solidFill>
                <a:effectLst>
                  <a:outerShdw blurRad="38100" dist="38100" dir="2700000" algn="tl">
                    <a:srgbClr val="000000">
                      <a:alpha val="43137"/>
                    </a:srgbClr>
                  </a:outerShdw>
                </a:effectLst>
              </a:rPr>
              <a:t>JAK  </a:t>
            </a:r>
            <a:r>
              <a:rPr lang="pl-PL" b="1" dirty="0" smtClean="0">
                <a:solidFill>
                  <a:srgbClr val="FF0000"/>
                </a:solidFill>
                <a:effectLst>
                  <a:outerShdw blurRad="38100" dist="38100" dir="2700000" algn="tl">
                    <a:srgbClr val="000000">
                      <a:alpha val="43137"/>
                    </a:srgbClr>
                  </a:outerShdw>
                </a:effectLst>
              </a:rPr>
              <a:t>WSPIERAĆ </a:t>
            </a:r>
            <a:r>
              <a:rPr lang="pl-PL" b="1" dirty="0" smtClean="0">
                <a:solidFill>
                  <a:srgbClr val="FF0000"/>
                </a:solidFill>
                <a:effectLst>
                  <a:outerShdw blurRad="38100" dist="38100" dir="2700000" algn="tl">
                    <a:srgbClr val="000000">
                      <a:alpha val="43137"/>
                    </a:srgbClr>
                  </a:outerShdw>
                </a:effectLst>
              </a:rPr>
              <a:t>MOWĘ DZIECKA </a:t>
            </a:r>
            <a:endParaRPr lang="pl-PL" b="1" dirty="0" smtClean="0">
              <a:solidFill>
                <a:srgbClr val="FF0000"/>
              </a:solidFill>
              <a:effectLst>
                <a:outerShdw blurRad="38100" dist="38100" dir="2700000" algn="tl">
                  <a:srgbClr val="000000">
                    <a:alpha val="43137"/>
                  </a:srgbClr>
                </a:outerShdw>
              </a:effectLst>
            </a:endParaRPr>
          </a:p>
          <a:p>
            <a:endParaRPr lang="pl-PL" b="1" dirty="0">
              <a:solidFill>
                <a:srgbClr val="FF0000"/>
              </a:solidFill>
              <a:effectLst>
                <a:outerShdw blurRad="38100" dist="38100" dir="2700000" algn="tl">
                  <a:srgbClr val="000000">
                    <a:alpha val="43137"/>
                  </a:srgbClr>
                </a:outerShdw>
              </a:effectLst>
            </a:endParaRPr>
          </a:p>
          <a:p>
            <a:endParaRPr lang="pl-PL" sz="1200" dirty="0" smtClean="0">
              <a:solidFill>
                <a:srgbClr val="FF0000"/>
              </a:solidFill>
              <a:effectLst>
                <a:outerShdw blurRad="38100" dist="38100" dir="2700000" algn="tl">
                  <a:srgbClr val="000000">
                    <a:alpha val="43137"/>
                  </a:srgbClr>
                </a:outerShdw>
              </a:effectLst>
            </a:endParaRPr>
          </a:p>
          <a:p>
            <a:r>
              <a:rPr lang="pl-PL" sz="1200" dirty="0" smtClean="0">
                <a:solidFill>
                  <a:srgbClr val="FF0000"/>
                </a:solidFill>
                <a:effectLst>
                  <a:outerShdw blurRad="38100" dist="38100" dir="2700000" algn="tl">
                    <a:srgbClr val="000000">
                      <a:alpha val="43137"/>
                    </a:srgbClr>
                  </a:outerShdw>
                </a:effectLst>
              </a:rPr>
              <a:t>mgr Lidia Gruźlińska</a:t>
            </a:r>
          </a:p>
          <a:p>
            <a:r>
              <a:rPr lang="pl-PL" sz="1200" dirty="0">
                <a:solidFill>
                  <a:srgbClr val="FF0000"/>
                </a:solidFill>
                <a:effectLst>
                  <a:outerShdw blurRad="38100" dist="38100" dir="2700000" algn="tl">
                    <a:srgbClr val="000000">
                      <a:alpha val="43137"/>
                    </a:srgbClr>
                  </a:outerShdw>
                </a:effectLst>
              </a:rPr>
              <a:t>m</a:t>
            </a:r>
            <a:r>
              <a:rPr lang="pl-PL" sz="1200" dirty="0" smtClean="0">
                <a:solidFill>
                  <a:srgbClr val="FF0000"/>
                </a:solidFill>
                <a:effectLst>
                  <a:outerShdw blurRad="38100" dist="38100" dir="2700000" algn="tl">
                    <a:srgbClr val="000000">
                      <a:alpha val="43137"/>
                    </a:srgbClr>
                  </a:outerShdw>
                </a:effectLst>
              </a:rPr>
              <a:t>gr Ewelina Liskowska</a:t>
            </a:r>
            <a:endParaRPr lang="pl-PL" sz="1200" dirty="0">
              <a:solidFill>
                <a:srgbClr val="FF0000"/>
              </a:solidFill>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stretch>
            <a:fillRect/>
          </a:stretch>
        </p:blipFill>
        <p:spPr>
          <a:xfrm>
            <a:off x="7694612" y="4889240"/>
            <a:ext cx="3810000" cy="1642189"/>
          </a:xfrm>
          <a:prstGeom prst="rect">
            <a:avLst/>
          </a:prstGeom>
        </p:spPr>
      </p:pic>
      <p:pic>
        <p:nvPicPr>
          <p:cNvPr id="5" name="Obraz 4"/>
          <p:cNvPicPr>
            <a:picLocks noChangeAspect="1"/>
          </p:cNvPicPr>
          <p:nvPr/>
        </p:nvPicPr>
        <p:blipFill>
          <a:blip r:embed="rId3"/>
          <a:stretch>
            <a:fillRect/>
          </a:stretch>
        </p:blipFill>
        <p:spPr>
          <a:xfrm>
            <a:off x="2909401" y="432166"/>
            <a:ext cx="5962650" cy="3213824"/>
          </a:xfrm>
          <a:prstGeom prst="rect">
            <a:avLst/>
          </a:prstGeom>
        </p:spPr>
      </p:pic>
    </p:spTree>
    <p:extLst>
      <p:ext uri="{BB962C8B-B14F-4D97-AF65-F5344CB8AC3E}">
        <p14:creationId xmlns:p14="http://schemas.microsoft.com/office/powerpoint/2010/main" val="1066317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endParaRPr lang="pl-PL" sz="2400" b="1" dirty="0" smtClean="0">
              <a:solidFill>
                <a:srgbClr val="C00000"/>
              </a:solidFill>
            </a:endParaRPr>
          </a:p>
          <a:p>
            <a:r>
              <a:rPr lang="pl-PL" sz="2400" b="1" dirty="0" smtClean="0">
                <a:solidFill>
                  <a:srgbClr val="C00000"/>
                </a:solidFill>
              </a:rPr>
              <a:t>Seplenienie </a:t>
            </a:r>
            <a:r>
              <a:rPr lang="pl-PL" sz="2400" b="1" dirty="0" err="1">
                <a:solidFill>
                  <a:srgbClr val="C00000"/>
                </a:solidFill>
              </a:rPr>
              <a:t>międzyzębowe</a:t>
            </a:r>
            <a:r>
              <a:rPr lang="pl-PL" sz="2400" dirty="0"/>
              <a:t>, gdy język znajduje się w linii środkowej lub z boku jamy ustnej i  wysuwa się między zęby podczas artykulacji (wymowy) głosek </a:t>
            </a:r>
            <a:r>
              <a:rPr lang="pl-PL" sz="2400" b="1" dirty="0" smtClean="0">
                <a:solidFill>
                  <a:srgbClr val="00B0F0"/>
                </a:solidFill>
              </a:rPr>
              <a:t>[</a:t>
            </a:r>
            <a:r>
              <a:rPr lang="pl-PL" sz="2400" b="1" dirty="0" err="1" smtClean="0">
                <a:solidFill>
                  <a:srgbClr val="00B0F0"/>
                </a:solidFill>
              </a:rPr>
              <a:t>s,z,c,dz</a:t>
            </a:r>
            <a:r>
              <a:rPr lang="pl-PL" sz="2400" dirty="0"/>
              <a:t>]</a:t>
            </a:r>
            <a:r>
              <a:rPr lang="pl-PL" sz="2400" dirty="0" smtClean="0"/>
              <a:t>. </a:t>
            </a:r>
            <a:r>
              <a:rPr lang="pl-PL" sz="2400" dirty="0"/>
              <a:t>Zdarza się, że seplenienie </a:t>
            </a:r>
            <a:r>
              <a:rPr lang="pl-PL" sz="2400" dirty="0" err="1"/>
              <a:t>międzyzębowe</a:t>
            </a:r>
            <a:r>
              <a:rPr lang="pl-PL" sz="2400" dirty="0"/>
              <a:t> dotyczy również głosek </a:t>
            </a:r>
            <a:r>
              <a:rPr lang="pl-PL" sz="2400" dirty="0" smtClean="0">
                <a:solidFill>
                  <a:srgbClr val="00B0F0"/>
                </a:solidFill>
              </a:rPr>
              <a:t>[</a:t>
            </a:r>
            <a:r>
              <a:rPr lang="pl-PL" sz="2400" dirty="0" err="1" smtClean="0">
                <a:solidFill>
                  <a:srgbClr val="00B0F0"/>
                </a:solidFill>
              </a:rPr>
              <a:t>t,d,n</a:t>
            </a:r>
            <a:r>
              <a:rPr lang="pl-PL" sz="2400" dirty="0">
                <a:solidFill>
                  <a:srgbClr val="00B0F0"/>
                </a:solidFill>
              </a:rPr>
              <a:t>]</a:t>
            </a:r>
            <a:r>
              <a:rPr lang="pl-PL" sz="2400" dirty="0" smtClean="0">
                <a:solidFill>
                  <a:srgbClr val="00B0F0"/>
                </a:solidFill>
              </a:rPr>
              <a:t>.</a:t>
            </a:r>
            <a:endParaRPr lang="pl-PL" sz="2400" dirty="0">
              <a:solidFill>
                <a:srgbClr val="00B0F0"/>
              </a:solidFill>
            </a:endParaRPr>
          </a:p>
        </p:txBody>
      </p:sp>
      <p:pic>
        <p:nvPicPr>
          <p:cNvPr id="5" name="Obraz 4"/>
          <p:cNvPicPr>
            <a:picLocks noChangeAspect="1"/>
          </p:cNvPicPr>
          <p:nvPr/>
        </p:nvPicPr>
        <p:blipFill>
          <a:blip r:embed="rId2"/>
          <a:stretch>
            <a:fillRect/>
          </a:stretch>
        </p:blipFill>
        <p:spPr>
          <a:xfrm>
            <a:off x="4463335" y="712744"/>
            <a:ext cx="8109665" cy="2651990"/>
          </a:xfrm>
          <a:prstGeom prst="rect">
            <a:avLst/>
          </a:prstGeom>
        </p:spPr>
      </p:pic>
    </p:spTree>
    <p:extLst>
      <p:ext uri="{BB962C8B-B14F-4D97-AF65-F5344CB8AC3E}">
        <p14:creationId xmlns:p14="http://schemas.microsoft.com/office/powerpoint/2010/main" val="1000420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242377" y="689362"/>
            <a:ext cx="1828959" cy="2493480"/>
          </a:xfrm>
          <a:prstGeom prst="rect">
            <a:avLst/>
          </a:prstGeom>
        </p:spPr>
      </p:pic>
      <p:sp>
        <p:nvSpPr>
          <p:cNvPr id="3" name="Prostokąt 2"/>
          <p:cNvSpPr/>
          <p:nvPr/>
        </p:nvSpPr>
        <p:spPr>
          <a:xfrm>
            <a:off x="3048000" y="3182842"/>
            <a:ext cx="7896808" cy="2554545"/>
          </a:xfrm>
          <a:prstGeom prst="rect">
            <a:avLst/>
          </a:prstGeom>
        </p:spPr>
        <p:txBody>
          <a:bodyPr wrap="square">
            <a:spAutoFit/>
          </a:bodyPr>
          <a:lstStyle/>
          <a:p>
            <a:pPr marL="342900" lvl="0" indent="-342900" defTabSz="457200">
              <a:spcBef>
                <a:spcPts val="1000"/>
              </a:spcBef>
              <a:buClr>
                <a:srgbClr val="353535"/>
              </a:buClr>
              <a:buFont typeface="Wingdings 3" charset="2"/>
              <a:buChar char=""/>
            </a:pPr>
            <a:r>
              <a:rPr lang="pl-PL" sz="4000" b="1" dirty="0">
                <a:solidFill>
                  <a:srgbClr val="C00000"/>
                </a:solidFill>
                <a:latin typeface="Calibri" panose="020F0502020204030204" pitchFamily="34" charset="0"/>
                <a:ea typeface="Calibri" panose="020F0502020204030204" pitchFamily="34" charset="0"/>
                <a:cs typeface="Calibri" panose="020F0502020204030204" pitchFamily="34" charset="0"/>
              </a:rPr>
              <a:t>Rotacyzm</a:t>
            </a:r>
            <a:r>
              <a:rPr lang="pl-PL" sz="4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 nieprawidłowa wymowa głoski [r]. Głoska może być opuszczana, deformowana lub zamieniana np. na </a:t>
            </a:r>
            <a:r>
              <a:rPr lang="pl-PL" sz="40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pl-PL" sz="4000" dirty="0">
                <a:solidFill>
                  <a:srgbClr val="0070C0"/>
                </a:solidFill>
                <a:latin typeface="Calibri" panose="020F0502020204030204" pitchFamily="34" charset="0"/>
                <a:ea typeface="Calibri" panose="020F0502020204030204" pitchFamily="34" charset="0"/>
                <a:cs typeface="Calibri" panose="020F0502020204030204" pitchFamily="34" charset="0"/>
              </a:rPr>
              <a:t>l, j].</a:t>
            </a:r>
            <a:endParaRPr lang="pl-PL" sz="4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392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415005" y="669020"/>
            <a:ext cx="5822301" cy="1556074"/>
          </a:xfrm>
          <a:prstGeom prst="rect">
            <a:avLst/>
          </a:prstGeom>
        </p:spPr>
      </p:pic>
      <p:sp>
        <p:nvSpPr>
          <p:cNvPr id="4" name="Prostokąt 3"/>
          <p:cNvSpPr/>
          <p:nvPr/>
        </p:nvSpPr>
        <p:spPr>
          <a:xfrm>
            <a:off x="2118050" y="2225094"/>
            <a:ext cx="8416213" cy="3913892"/>
          </a:xfrm>
          <a:prstGeom prst="rect">
            <a:avLst/>
          </a:prstGeom>
        </p:spPr>
        <p:txBody>
          <a:bodyPr wrap="square">
            <a:spAutoFit/>
          </a:bodyPr>
          <a:lstStyle/>
          <a:p>
            <a:pPr marL="342900" lvl="0" indent="-342900" defTabSz="457200">
              <a:spcBef>
                <a:spcPts val="1000"/>
              </a:spcBef>
              <a:buClr>
                <a:srgbClr val="353535"/>
              </a:buClr>
              <a:buFont typeface="Wingdings 3" charset="2"/>
              <a:buChar char=""/>
            </a:pPr>
            <a:r>
              <a:rPr lang="pl-PL" sz="4800" b="1" dirty="0">
                <a:solidFill>
                  <a:srgbClr val="C00000"/>
                </a:solidFill>
                <a:latin typeface="Calibri" panose="020F0502020204030204" pitchFamily="34" charset="0"/>
                <a:ea typeface="Calibri" panose="020F0502020204030204" pitchFamily="34" charset="0"/>
                <a:cs typeface="Calibri" panose="020F0502020204030204" pitchFamily="34" charset="0"/>
              </a:rPr>
              <a:t>Wymowa bezdźwięczna</a:t>
            </a:r>
            <a:r>
              <a:rPr lang="pl-PL" sz="48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pl-PL" sz="48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gdy głoski dźwięczne są zastępowane głoskami bezdźwięcznymi, np. </a:t>
            </a:r>
            <a:endParaRPr lang="pl-PL" sz="4800" dirty="0" smtClean="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0" defTabSz="457200">
              <a:spcBef>
                <a:spcPts val="1000"/>
              </a:spcBef>
              <a:buClr>
                <a:srgbClr val="353535"/>
              </a:buClr>
            </a:pPr>
            <a:r>
              <a:rPr lang="pl-PL" sz="48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pl-PL" sz="4800" b="1" dirty="0" smtClean="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pl-PL" sz="4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w</a:t>
            </a:r>
            <a:r>
              <a:rPr lang="pl-PL" sz="4800" dirty="0" smtClean="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oda </a:t>
            </a:r>
            <a:r>
              <a:rPr lang="pl-PL" sz="48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pl-PL" sz="4800" b="1" dirty="0">
                <a:solidFill>
                  <a:srgbClr val="0070C0"/>
                </a:solidFill>
                <a:latin typeface="Calibri" panose="020F0502020204030204" pitchFamily="34" charset="0"/>
                <a:ea typeface="Calibri" panose="020F0502020204030204" pitchFamily="34" charset="0"/>
                <a:cs typeface="Calibri" panose="020F0502020204030204" pitchFamily="34" charset="0"/>
              </a:rPr>
              <a:t>f</a:t>
            </a:r>
            <a:r>
              <a:rPr lang="pl-PL" sz="48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ota, </a:t>
            </a:r>
            <a:r>
              <a:rPr lang="pl-PL" sz="4800" b="1" dirty="0">
                <a:solidFill>
                  <a:srgbClr val="0070C0"/>
                </a:solidFill>
                <a:latin typeface="Calibri" panose="020F0502020204030204" pitchFamily="34" charset="0"/>
                <a:ea typeface="Calibri" panose="020F0502020204030204" pitchFamily="34" charset="0"/>
                <a:cs typeface="Calibri" panose="020F0502020204030204" pitchFamily="34" charset="0"/>
              </a:rPr>
              <a:t>ż</a:t>
            </a:r>
            <a:r>
              <a:rPr lang="pl-PL" sz="48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aba – </a:t>
            </a:r>
            <a:r>
              <a:rPr lang="pl-PL" sz="4800" b="1" dirty="0" err="1">
                <a:solidFill>
                  <a:srgbClr val="0070C0"/>
                </a:solidFill>
                <a:latin typeface="Calibri" panose="020F0502020204030204" pitchFamily="34" charset="0"/>
                <a:ea typeface="Calibri" panose="020F0502020204030204" pitchFamily="34" charset="0"/>
                <a:cs typeface="Calibri" panose="020F0502020204030204" pitchFamily="34" charset="0"/>
              </a:rPr>
              <a:t>sz</a:t>
            </a:r>
            <a:r>
              <a:rPr lang="pl-PL" sz="48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aba</a:t>
            </a:r>
            <a:endParaRPr lang="pl-PL" sz="48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60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7576457" y="5598368"/>
            <a:ext cx="4115188" cy="1119674"/>
          </a:xfrm>
          <a:prstGeom prst="rect">
            <a:avLst/>
          </a:prstGeom>
        </p:spPr>
      </p:pic>
      <p:sp>
        <p:nvSpPr>
          <p:cNvPr id="2" name="Tytuł 1"/>
          <p:cNvSpPr>
            <a:spLocks noGrp="1"/>
          </p:cNvSpPr>
          <p:nvPr>
            <p:ph type="title"/>
          </p:nvPr>
        </p:nvSpPr>
        <p:spPr>
          <a:xfrm>
            <a:off x="2592925" y="624110"/>
            <a:ext cx="8911687" cy="635523"/>
          </a:xfrm>
        </p:spPr>
        <p:txBody>
          <a:bodyPr>
            <a:normAutofit fontScale="90000"/>
          </a:bodyPr>
          <a:lstStyle/>
          <a:p>
            <a:endParaRPr lang="pl-PL" dirty="0"/>
          </a:p>
        </p:txBody>
      </p:sp>
      <p:sp>
        <p:nvSpPr>
          <p:cNvPr id="3" name="Symbol zastępczy zawartości 2"/>
          <p:cNvSpPr>
            <a:spLocks noGrp="1"/>
          </p:cNvSpPr>
          <p:nvPr>
            <p:ph idx="1"/>
          </p:nvPr>
        </p:nvSpPr>
        <p:spPr>
          <a:xfrm>
            <a:off x="2589212" y="1259633"/>
            <a:ext cx="8915400" cy="4651589"/>
          </a:xfrm>
        </p:spPr>
        <p:txBody>
          <a:bodyPr>
            <a:normAutofit/>
          </a:bodyPr>
          <a:lstStyle/>
          <a:p>
            <a:pPr>
              <a:lnSpc>
                <a:spcPct val="150000"/>
              </a:lnSpc>
              <a:spcBef>
                <a:spcPts val="0"/>
              </a:spcBef>
            </a:pPr>
            <a:r>
              <a:rPr lang="pl-PL" sz="2400" b="1" dirty="0">
                <a:solidFill>
                  <a:srgbClr val="C00000"/>
                </a:solidFill>
                <a:latin typeface="Calibri" panose="020F0502020204030204" pitchFamily="34" charset="0"/>
                <a:ea typeface="Calibri" panose="020F0502020204030204" pitchFamily="34" charset="0"/>
                <a:cs typeface="Calibri" panose="020F0502020204030204" pitchFamily="34" charset="0"/>
              </a:rPr>
              <a:t>Jąkanie</a:t>
            </a:r>
            <a:r>
              <a:rPr lang="pl-PL" sz="2400" dirty="0">
                <a:latin typeface="Calibri" panose="020F0502020204030204" pitchFamily="34" charset="0"/>
                <a:ea typeface="Calibri" panose="020F0502020204030204" pitchFamily="34" charset="0"/>
                <a:cs typeface="Calibri" panose="020F0502020204030204" pitchFamily="34" charset="0"/>
              </a:rPr>
              <a:t> – stanowi osobną grupę wad wymowy. Powstaje zwykle </a:t>
            </a:r>
            <a:endParaRPr lang="pl-PL" sz="2400" dirty="0" smtClean="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spcBef>
                <a:spcPts val="0"/>
              </a:spcBef>
              <a:buNone/>
            </a:pPr>
            <a:r>
              <a:rPr lang="pl-PL" sz="2400" dirty="0" smtClean="0">
                <a:latin typeface="Calibri" panose="020F0502020204030204" pitchFamily="34" charset="0"/>
                <a:ea typeface="Calibri" panose="020F0502020204030204" pitchFamily="34" charset="0"/>
                <a:cs typeface="Calibri" panose="020F0502020204030204" pitchFamily="34" charset="0"/>
              </a:rPr>
              <a:t>w </a:t>
            </a:r>
            <a:r>
              <a:rPr lang="pl-PL" sz="2400" dirty="0">
                <a:latin typeface="Calibri" panose="020F0502020204030204" pitchFamily="34" charset="0"/>
                <a:ea typeface="Calibri" panose="020F0502020204030204" pitchFamily="34" charset="0"/>
                <a:cs typeface="Calibri" panose="020F0502020204030204" pitchFamily="34" charset="0"/>
              </a:rPr>
              <a:t>wieku </a:t>
            </a:r>
            <a:r>
              <a:rPr lang="pl-PL" sz="2400" dirty="0" smtClean="0">
                <a:latin typeface="Calibri" panose="020F0502020204030204" pitchFamily="34" charset="0"/>
                <a:ea typeface="Calibri" panose="020F0502020204030204" pitchFamily="34" charset="0"/>
                <a:cs typeface="Calibri" panose="020F0502020204030204" pitchFamily="34" charset="0"/>
              </a:rPr>
              <a:t>przedszkolnym, a </a:t>
            </a:r>
            <a:r>
              <a:rPr lang="pl-PL" sz="2400" dirty="0">
                <a:latin typeface="Calibri" panose="020F0502020204030204" pitchFamily="34" charset="0"/>
                <a:ea typeface="Calibri" panose="020F0502020204030204" pitchFamily="34" charset="0"/>
                <a:cs typeface="Calibri" panose="020F0502020204030204" pitchFamily="34" charset="0"/>
              </a:rPr>
              <a:t>ujawnia się wtórnie lub nasila  </a:t>
            </a:r>
            <a:r>
              <a:rPr lang="pl-PL" sz="2400" dirty="0" smtClean="0">
                <a:latin typeface="Calibri" panose="020F0502020204030204" pitchFamily="34" charset="0"/>
                <a:ea typeface="Calibri" panose="020F0502020204030204" pitchFamily="34" charset="0"/>
                <a:cs typeface="Calibri" panose="020F0502020204030204" pitchFamily="34" charset="0"/>
              </a:rPr>
              <a:t>w </a:t>
            </a:r>
            <a:r>
              <a:rPr lang="pl-PL" sz="2400" dirty="0">
                <a:latin typeface="Calibri" panose="020F0502020204030204" pitchFamily="34" charset="0"/>
                <a:ea typeface="Calibri" panose="020F0502020204030204" pitchFamily="34" charset="0"/>
                <a:cs typeface="Calibri" panose="020F0502020204030204" pitchFamily="34" charset="0"/>
              </a:rPr>
              <a:t>okresie dojrzewania. Reagując zwykle emocjonalnie, dziecko nie może należycie wyrazić swoich myśli. Czuje, że nie potrafi mówić płynnie, że musi powtarzać wyrazy dopóty, dopóki nie zjawi się inny wyraz, który nie sprawi mu trudności. Powstaje dysproporcja pomiędzy tym, co dziecko chciałoby, a co może powiedzieć. Jest to źródło napięć, które pogłębia się przy braku rozumnej pomocy i życzliwości otoczenia</a:t>
            </a:r>
            <a:r>
              <a:rPr lang="pl-PL" dirty="0"/>
              <a:t>.</a:t>
            </a:r>
          </a:p>
        </p:txBody>
      </p:sp>
    </p:spTree>
    <p:extLst>
      <p:ext uri="{BB962C8B-B14F-4D97-AF65-F5344CB8AC3E}">
        <p14:creationId xmlns:p14="http://schemas.microsoft.com/office/powerpoint/2010/main" val="66069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r>
              <a:rPr lang="pl-PL"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RODZICU</a:t>
            </a:r>
            <a:r>
              <a:rPr lang="pl-PL" sz="3200" dirty="0">
                <a:latin typeface="Calibri" panose="020F0502020204030204" pitchFamily="34" charset="0"/>
                <a:ea typeface="Calibri" panose="020F0502020204030204" pitchFamily="34" charset="0"/>
                <a:cs typeface="Calibri" panose="020F0502020204030204" pitchFamily="34" charset="0"/>
              </a:rPr>
              <a:t>, jeżeli zauważyłeś nieprawidłowości w mowie dziecka (mówienie, rozumienie) skontaktuj się z logopedą. Pamiętaj, że nauka mowy i wymowy nie powinna ograniczać się tylko do zajęć z logopedą. Praca z dzieckiem w formie zabawy musi być kontynuowana  w ciągu całego dnia. </a:t>
            </a:r>
            <a:endParaRPr lang="pl-PL" sz="32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32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pl-PL" sz="3200" b="1" dirty="0" smtClean="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Na </a:t>
            </a:r>
            <a:r>
              <a:rPr lang="pl-PL" sz="32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sukces dziecka pracujesz TY i ONO.</a:t>
            </a:r>
            <a:endParaRPr lang="pl-PL" sz="32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5767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effectLst>
                  <a:outerShdw blurRad="38100" dist="38100" dir="2700000" algn="tl">
                    <a:srgbClr val="000000">
                      <a:alpha val="43137"/>
                    </a:srgbClr>
                  </a:outerShdw>
                </a:effectLst>
              </a:rPr>
              <a:t>JAK WSPIERAĆ ROZWÓJ MOWY </a:t>
            </a:r>
            <a:r>
              <a:rPr lang="pl-PL" b="1" dirty="0" smtClean="0">
                <a:effectLst>
                  <a:outerShdw blurRad="38100" dist="38100" dir="2700000" algn="tl">
                    <a:srgbClr val="000000">
                      <a:alpha val="43137"/>
                    </a:srgbClr>
                  </a:outerShdw>
                </a:effectLst>
              </a:rPr>
              <a:t>DZIECKA?</a:t>
            </a:r>
            <a:endParaRPr lang="pl-PL"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92500" lnSpcReduction="10000"/>
          </a:bodyPr>
          <a:lstStyle/>
          <a:p>
            <a:pPr lvl="0" algn="just" fontAlgn="auto"/>
            <a:r>
              <a:rPr lang="pl-PL" sz="2000" b="1" dirty="0">
                <a:latin typeface="Calibri" panose="020F0502020204030204" pitchFamily="34" charset="0"/>
                <a:ea typeface="Calibri" panose="020F0502020204030204" pitchFamily="34" charset="0"/>
                <a:cs typeface="Calibri" panose="020F0502020204030204" pitchFamily="34" charset="0"/>
              </a:rPr>
              <a:t>Od urodzenia dziecka dbaj o jego harmonijny rozwój </a:t>
            </a:r>
            <a:r>
              <a:rPr lang="pl-PL" sz="2000" b="1" dirty="0" smtClean="0">
                <a:latin typeface="Calibri" panose="020F0502020204030204" pitchFamily="34" charset="0"/>
                <a:ea typeface="Calibri" panose="020F0502020204030204" pitchFamily="34" charset="0"/>
                <a:cs typeface="Calibri" panose="020F0502020204030204" pitchFamily="34" charset="0"/>
              </a:rPr>
              <a:t>fizyczny, psychiczny</a:t>
            </a:r>
            <a:r>
              <a:rPr lang="pl-PL" sz="2000" b="1" dirty="0">
                <a:latin typeface="Calibri" panose="020F0502020204030204" pitchFamily="34" charset="0"/>
                <a:ea typeface="Calibri" panose="020F0502020204030204" pitchFamily="34" charset="0"/>
                <a:cs typeface="Calibri" panose="020F0502020204030204" pitchFamily="34" charset="0"/>
              </a:rPr>
              <a:t> </a:t>
            </a:r>
            <a:r>
              <a:rPr lang="pl-PL" sz="2000" b="1" dirty="0" smtClean="0">
                <a:latin typeface="Calibri" panose="020F0502020204030204" pitchFamily="34" charset="0"/>
                <a:ea typeface="Calibri" panose="020F0502020204030204" pitchFamily="34" charset="0"/>
                <a:cs typeface="Calibri" panose="020F0502020204030204" pitchFamily="34" charset="0"/>
              </a:rPr>
              <a:t>i </a:t>
            </a:r>
            <a:r>
              <a:rPr lang="pl-PL" sz="2000" b="1" dirty="0">
                <a:latin typeface="Calibri" panose="020F0502020204030204" pitchFamily="34" charset="0"/>
                <a:ea typeface="Calibri" panose="020F0502020204030204" pitchFamily="34" charset="0"/>
                <a:cs typeface="Calibri" panose="020F0502020204030204" pitchFamily="34" charset="0"/>
              </a:rPr>
              <a:t>emocjonalny.</a:t>
            </a:r>
          </a:p>
          <a:p>
            <a:pPr lvl="0" algn="just" fontAlgn="auto"/>
            <a:r>
              <a:rPr lang="pl-PL" sz="2000" dirty="0">
                <a:latin typeface="Calibri" panose="020F0502020204030204" pitchFamily="34" charset="0"/>
                <a:ea typeface="Calibri" panose="020F0502020204030204" pitchFamily="34" charset="0"/>
                <a:cs typeface="Calibri" panose="020F0502020204030204" pitchFamily="34" charset="0"/>
              </a:rPr>
              <a:t>Zadbaj, by Twoje oczekiwania wobec dziecka były realistyczne. Głośno chwal je za wysiłek, jaki wkłada w realizację różnych zadań.</a:t>
            </a:r>
          </a:p>
          <a:p>
            <a:pPr lvl="0" algn="just" fontAlgn="auto"/>
            <a:r>
              <a:rPr lang="pl-PL" sz="2000" b="1" dirty="0">
                <a:latin typeface="Calibri" panose="020F0502020204030204" pitchFamily="34" charset="0"/>
                <a:ea typeface="Calibri" panose="020F0502020204030204" pitchFamily="34" charset="0"/>
                <a:cs typeface="Calibri" panose="020F0502020204030204" pitchFamily="34" charset="0"/>
              </a:rPr>
              <a:t>Zapewnij dziecku bogactwo różnorodnych doświadczeń: słuchowych, ruchowych, wzrokowych, czuciowych i smakowyc</a:t>
            </a:r>
            <a:r>
              <a:rPr lang="pl-PL" sz="2000" dirty="0">
                <a:latin typeface="Calibri" panose="020F0502020204030204" pitchFamily="34" charset="0"/>
                <a:ea typeface="Calibri" panose="020F0502020204030204" pitchFamily="34" charset="0"/>
                <a:cs typeface="Calibri" panose="020F0502020204030204" pitchFamily="34" charset="0"/>
              </a:rPr>
              <a:t>h.</a:t>
            </a:r>
          </a:p>
          <a:p>
            <a:pPr lvl="0" algn="just" fontAlgn="auto"/>
            <a:r>
              <a:rPr lang="pl-PL" sz="2000" dirty="0">
                <a:latin typeface="Calibri" panose="020F0502020204030204" pitchFamily="34" charset="0"/>
                <a:ea typeface="Calibri" panose="020F0502020204030204" pitchFamily="34" charset="0"/>
                <a:cs typeface="Calibri" panose="020F0502020204030204" pitchFamily="34" charset="0"/>
              </a:rPr>
              <a:t>Rozmawiaj ze swoim dzieckiem. Opowiadaj mu, czyli opisuj to, co widzicie, co robicie. Zadawaj mu pytania, choć nie jest jeszcze w stanie udzielić odpowiedzi. Sam odpowiadaj na zadawane przez siebie pytania.</a:t>
            </a:r>
          </a:p>
          <a:p>
            <a:pPr lvl="0" algn="just" fontAlgn="auto"/>
            <a:r>
              <a:rPr lang="pl-PL" sz="2000" b="1" dirty="0">
                <a:latin typeface="Calibri" panose="020F0502020204030204" pitchFamily="34" charset="0"/>
                <a:ea typeface="Calibri" panose="020F0502020204030204" pitchFamily="34" charset="0"/>
                <a:cs typeface="Calibri" panose="020F0502020204030204" pitchFamily="34" charset="0"/>
              </a:rPr>
              <a:t>Wypowiedzi skierowane do dziecka niech będą bardzo staranne. Używaj nieco wolniejszego tempa mowy. Zadbaj o dobór prostego, zrozumiałego dla dziecka słownictwa.</a:t>
            </a:r>
          </a:p>
          <a:p>
            <a:endParaRPr lang="pl-PL" dirty="0"/>
          </a:p>
        </p:txBody>
      </p:sp>
    </p:spTree>
    <p:extLst>
      <p:ext uri="{BB962C8B-B14F-4D97-AF65-F5344CB8AC3E}">
        <p14:creationId xmlns:p14="http://schemas.microsoft.com/office/powerpoint/2010/main" val="297160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lvl="0" algn="just" fontAlgn="auto"/>
            <a:r>
              <a:rPr lang="pl-PL" sz="2000" dirty="0">
                <a:latin typeface="Calibri" panose="020F0502020204030204" pitchFamily="34" charset="0"/>
                <a:ea typeface="Calibri" panose="020F0502020204030204" pitchFamily="34" charset="0"/>
                <a:cs typeface="Calibri" panose="020F0502020204030204" pitchFamily="34" charset="0"/>
              </a:rPr>
              <a:t>Zwracając się do dziecka, używaj bogatej mimiki i gestykulacji, utrzymuj kontakt wzrokowy.</a:t>
            </a:r>
          </a:p>
          <a:p>
            <a:pPr lvl="0" algn="just" fontAlgn="auto"/>
            <a:r>
              <a:rPr lang="pl-PL" sz="2000" b="1" dirty="0">
                <a:latin typeface="Calibri" panose="020F0502020204030204" pitchFamily="34" charset="0"/>
                <a:ea typeface="Calibri" panose="020F0502020204030204" pitchFamily="34" charset="0"/>
                <a:cs typeface="Calibri" panose="020F0502020204030204" pitchFamily="34" charset="0"/>
              </a:rPr>
              <a:t>Stymuluj rozwój percepcji słuchowej swojego dziecka. Bawcie się w słuchanie dźwięków z otoczenia, odgłosów zwierząt. Ucz dziecko koncentrowania się na nich.</a:t>
            </a:r>
          </a:p>
          <a:p>
            <a:pPr algn="just"/>
            <a:r>
              <a:rPr lang="pl-PL" sz="2000" dirty="0">
                <a:latin typeface="Calibri" panose="020F0502020204030204" pitchFamily="34" charset="0"/>
                <a:ea typeface="Calibri" panose="020F0502020204030204" pitchFamily="34" charset="0"/>
                <a:cs typeface="Calibri" panose="020F0502020204030204" pitchFamily="34" charset="0"/>
              </a:rPr>
              <a:t>Codziennie czytaj swojemu dziecku. Moduluj głosem, by słuchało </a:t>
            </a:r>
            <a:r>
              <a:rPr lang="pl-PL" sz="2000" dirty="0" smtClean="0">
                <a:latin typeface="Calibri" panose="020F0502020204030204" pitchFamily="34" charset="0"/>
                <a:ea typeface="Calibri" panose="020F0502020204030204" pitchFamily="34" charset="0"/>
                <a:cs typeface="Calibri" panose="020F0502020204030204" pitchFamily="34" charset="0"/>
              </a:rPr>
              <a:t>Cię</a:t>
            </a:r>
            <a:r>
              <a:rPr lang="pl-PL" sz="2000" dirty="0">
                <a:latin typeface="Calibri" panose="020F0502020204030204" pitchFamily="34" charset="0"/>
                <a:ea typeface="Calibri" panose="020F0502020204030204" pitchFamily="34" charset="0"/>
                <a:cs typeface="Calibri" panose="020F0502020204030204" pitchFamily="34" charset="0"/>
              </a:rPr>
              <a:t> </a:t>
            </a:r>
            <a:r>
              <a:rPr lang="pl-PL" sz="2000" dirty="0" smtClean="0">
                <a:latin typeface="Calibri" panose="020F0502020204030204" pitchFamily="34" charset="0"/>
                <a:ea typeface="Calibri" panose="020F0502020204030204" pitchFamily="34" charset="0"/>
                <a:cs typeface="Calibri" panose="020F0502020204030204" pitchFamily="34" charset="0"/>
              </a:rPr>
              <a:t>z </a:t>
            </a:r>
            <a:r>
              <a:rPr lang="pl-PL" sz="2000" dirty="0">
                <a:latin typeface="Calibri" panose="020F0502020204030204" pitchFamily="34" charset="0"/>
                <a:ea typeface="Calibri" panose="020F0502020204030204" pitchFamily="34" charset="0"/>
                <a:cs typeface="Calibri" panose="020F0502020204030204" pitchFamily="34" charset="0"/>
              </a:rPr>
              <a:t>zainteresowaniem. Staraj się wodzić palcem po czytanym tekście. W ten sposób wprowadzasz łagodnie dziecko w świat pisma. Wskazuj przedmioty i osoby na ilustracjach. </a:t>
            </a:r>
            <a:r>
              <a:rPr lang="pl-PL" sz="2000" b="1" i="1" dirty="0">
                <a:latin typeface="Calibri" panose="020F0502020204030204" pitchFamily="34" charset="0"/>
                <a:ea typeface="Calibri" panose="020F0502020204030204" pitchFamily="34" charset="0"/>
                <a:cs typeface="Calibri" panose="020F0502020204030204" pitchFamily="34" charset="0"/>
              </a:rPr>
              <a:t>Dopytuj się: gdzie jest? Pokaż gdzie</a:t>
            </a:r>
            <a:r>
              <a:rPr lang="pl-PL" sz="2000" dirty="0">
                <a:latin typeface="Calibri" panose="020F0502020204030204" pitchFamily="34" charset="0"/>
                <a:ea typeface="Calibri" panose="020F0502020204030204" pitchFamily="34" charset="0"/>
                <a:cs typeface="Calibri" panose="020F0502020204030204" pitchFamily="34" charset="0"/>
              </a:rPr>
              <a:t>? Umożliwiasz w ten sposób dziecku aktywne uczestnictwo w czytaniu</a:t>
            </a:r>
          </a:p>
        </p:txBody>
      </p:sp>
    </p:spTree>
    <p:extLst>
      <p:ext uri="{BB962C8B-B14F-4D97-AF65-F5344CB8AC3E}">
        <p14:creationId xmlns:p14="http://schemas.microsoft.com/office/powerpoint/2010/main" val="1967051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lvl="0" fontAlgn="auto"/>
            <a:r>
              <a:rPr lang="pl-PL" sz="2000" dirty="0">
                <a:latin typeface="Calibri" panose="020F0502020204030204" pitchFamily="34" charset="0"/>
                <a:ea typeface="Calibri" panose="020F0502020204030204" pitchFamily="34" charset="0"/>
                <a:cs typeface="Calibri" panose="020F0502020204030204" pitchFamily="34" charset="0"/>
              </a:rPr>
              <a:t>Często oczyszczaj nosek z wydzieliny (zwłaszcza w czasie infekcji), ułatwi to utrzymanie nawyku oddychania przez nos.</a:t>
            </a:r>
          </a:p>
          <a:p>
            <a:pPr lvl="0" fontAlgn="auto"/>
            <a:r>
              <a:rPr lang="pl-PL" sz="2000" b="1" dirty="0">
                <a:latin typeface="Calibri" panose="020F0502020204030204" pitchFamily="34" charset="0"/>
                <a:ea typeface="Calibri" panose="020F0502020204030204" pitchFamily="34" charset="0"/>
                <a:cs typeface="Calibri" panose="020F0502020204030204" pitchFamily="34" charset="0"/>
              </a:rPr>
              <a:t>Nigdy nie porównuj swojego dziecka do innych dzieci. Nie krytykuj go. Unikaj omawiania problemów dziecka w jego obecności.</a:t>
            </a:r>
            <a:endParaRPr lang="pl-PL" sz="2000" dirty="0">
              <a:latin typeface="Calibri" panose="020F0502020204030204" pitchFamily="34" charset="0"/>
              <a:ea typeface="Calibri" panose="020F0502020204030204" pitchFamily="34" charset="0"/>
              <a:cs typeface="Calibri" panose="020F0502020204030204" pitchFamily="34" charset="0"/>
            </a:endParaRPr>
          </a:p>
          <a:p>
            <a:pPr lvl="0" fontAlgn="auto"/>
            <a:r>
              <a:rPr lang="pl-PL" sz="2000" dirty="0">
                <a:latin typeface="Calibri" panose="020F0502020204030204" pitchFamily="34" charset="0"/>
                <a:ea typeface="Calibri" panose="020F0502020204030204" pitchFamily="34" charset="0"/>
                <a:cs typeface="Calibri" panose="020F0502020204030204" pitchFamily="34" charset="0"/>
              </a:rPr>
              <a:t>Jeśli odczuwasz jakikolwiek niepokój związany z rozwojem Twojego dziecka, nie pozwól zbyć się radami innych, że z tego wyrośnie. Skorzystaj ze specjalistycznej konsultacji, a w razie potrzeby z terapii logopedycznej.</a:t>
            </a:r>
          </a:p>
          <a:p>
            <a:pPr fontAlgn="auto"/>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dirty="0"/>
          </a:p>
        </p:txBody>
      </p:sp>
      <p:pic>
        <p:nvPicPr>
          <p:cNvPr id="4" name="Obraz 3"/>
          <p:cNvPicPr>
            <a:picLocks noChangeAspect="1"/>
          </p:cNvPicPr>
          <p:nvPr/>
        </p:nvPicPr>
        <p:blipFill>
          <a:blip r:embed="rId2"/>
          <a:stretch>
            <a:fillRect/>
          </a:stretch>
        </p:blipFill>
        <p:spPr>
          <a:xfrm>
            <a:off x="6074230" y="4637314"/>
            <a:ext cx="4973216" cy="2127379"/>
          </a:xfrm>
          <a:prstGeom prst="rect">
            <a:avLst/>
          </a:prstGeom>
        </p:spPr>
      </p:pic>
    </p:spTree>
    <p:extLst>
      <p:ext uri="{BB962C8B-B14F-4D97-AF65-F5344CB8AC3E}">
        <p14:creationId xmlns:p14="http://schemas.microsoft.com/office/powerpoint/2010/main" val="1282470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RODZICU, ĆWICZ ZE SWOIM </a:t>
            </a:r>
            <a:r>
              <a:rPr lang="pl-PL" b="1" dirty="0" smtClean="0">
                <a:effectLst>
                  <a:outerShdw blurRad="38100" dist="38100" dir="2700000" algn="tl">
                    <a:srgbClr val="000000">
                      <a:alpha val="43137"/>
                    </a:srgbClr>
                  </a:outerShdw>
                </a:effectLst>
              </a:rPr>
              <a:t>DZIECKIEM</a:t>
            </a:r>
            <a:endParaRPr lang="pl-PL"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2592925" y="1362269"/>
            <a:ext cx="8915400" cy="5225143"/>
          </a:xfrm>
        </p:spPr>
        <p:txBody>
          <a:bodyPr>
            <a:normAutofit fontScale="92500" lnSpcReduction="10000"/>
          </a:bodyPr>
          <a:lstStyle/>
          <a:p>
            <a:pPr marL="0" indent="0">
              <a:buNone/>
            </a:pPr>
            <a:r>
              <a:rPr lang="pl-PL" b="1" dirty="0"/>
              <a:t> </a:t>
            </a:r>
            <a:r>
              <a:rPr lang="pl-PL" b="1" dirty="0" smtClean="0">
                <a:solidFill>
                  <a:srgbClr val="C00000"/>
                </a:solidFill>
              </a:rPr>
              <a:t>Na początku wykorzystaj naturalne okazje, aby pogimnastykować aparat mowy.</a:t>
            </a:r>
            <a:endParaRPr lang="pl-PL" dirty="0">
              <a:solidFill>
                <a:srgbClr val="C00000"/>
              </a:solidFill>
            </a:endParaRPr>
          </a:p>
          <a:p>
            <a:pPr lvl="0" fontAlgn="auto"/>
            <a:r>
              <a:rPr lang="pl-PL" dirty="0" smtClean="0">
                <a:solidFill>
                  <a:srgbClr val="0070C0"/>
                </a:solidFill>
              </a:rPr>
              <a:t>Kiedy </a:t>
            </a:r>
            <a:r>
              <a:rPr lang="pl-PL" dirty="0">
                <a:solidFill>
                  <a:srgbClr val="0070C0"/>
                </a:solidFill>
              </a:rPr>
              <a:t>dziecko ziewa nie gań go, lecz poproś, aby ziewnęło jeszcze kilka razy, zasłaniając usta.</a:t>
            </a:r>
          </a:p>
          <a:p>
            <a:pPr lvl="0" fontAlgn="auto"/>
            <a:r>
              <a:rPr lang="pl-PL" dirty="0"/>
              <a:t>Gdy na talerzu został ulubiony sos lub rozpuszczone lody – pozwól mu wylizać go językiem. To ćwiczenie mniej eleganckie, za to bardzo skutecznie gimnastykuje środkową część języka.</a:t>
            </a:r>
          </a:p>
          <a:p>
            <a:pPr lvl="0" fontAlgn="auto"/>
            <a:r>
              <a:rPr lang="pl-PL" dirty="0">
                <a:solidFill>
                  <a:srgbClr val="0070C0"/>
                </a:solidFill>
              </a:rPr>
              <a:t>Jeśli dziecko dostało lizaka zaproponuj mu, aby lizało go unosząc czubek języka ku górze.</a:t>
            </a:r>
          </a:p>
          <a:p>
            <a:pPr lvl="0" fontAlgn="auto"/>
            <a:r>
              <a:rPr lang="pl-PL" dirty="0"/>
              <a:t>Po śniadaniu posmaruj maluchowi wargi miodem, kremem czekoladowym lub mlekiem </a:t>
            </a:r>
            <a:r>
              <a:rPr lang="pl-PL" dirty="0" smtClean="0"/>
              <a:t>w </a:t>
            </a:r>
            <a:r>
              <a:rPr lang="pl-PL" dirty="0"/>
              <a:t>proszku i poproś, aby zlizał je dokładnie jak miś czy kotek</a:t>
            </a:r>
          </a:p>
          <a:p>
            <a:pPr lvl="0" fontAlgn="auto"/>
            <a:r>
              <a:rPr lang="pl-PL" dirty="0">
                <a:solidFill>
                  <a:srgbClr val="0070C0"/>
                </a:solidFill>
              </a:rPr>
              <a:t>Przy porannym i wieczornym myciu zębów zaproponuj dziecku liczenie zębów lub witanie się z nimi w ten sposób, aby czubek języka dotknął każdego zęba osobno.</a:t>
            </a:r>
          </a:p>
          <a:p>
            <a:pPr lvl="0" fontAlgn="auto"/>
            <a:r>
              <a:rPr lang="pl-PL" dirty="0"/>
              <a:t>Przy rysowaniu sprawdź czy twój maluch potrafi narysować kółko (językiem dookoła warg) lub kreseczki (od jednego do drugiego kącika ust).</a:t>
            </a:r>
          </a:p>
          <a:p>
            <a:r>
              <a:rPr lang="pl-PL" dirty="0">
                <a:solidFill>
                  <a:srgbClr val="0070C0"/>
                </a:solidFill>
              </a:rPr>
              <a:t>Żucie pokarmów, dmuchanie na talerz z gorącą zupą, chuchanie na zmarznięte dłonie, cmokanie, puszczanie baniek mydlanych </a:t>
            </a:r>
          </a:p>
        </p:txBody>
      </p:sp>
    </p:spTree>
    <p:extLst>
      <p:ext uri="{BB962C8B-B14F-4D97-AF65-F5344CB8AC3E}">
        <p14:creationId xmlns:p14="http://schemas.microsoft.com/office/powerpoint/2010/main" val="3644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672845"/>
          </a:xfrm>
        </p:spPr>
        <p:txBody>
          <a:bodyPr/>
          <a:lstStyle/>
          <a:p>
            <a:endParaRPr lang="pl-PL" dirty="0"/>
          </a:p>
        </p:txBody>
      </p:sp>
      <p:sp>
        <p:nvSpPr>
          <p:cNvPr id="3" name="Symbol zastępczy zawartości 2"/>
          <p:cNvSpPr>
            <a:spLocks noGrp="1"/>
          </p:cNvSpPr>
          <p:nvPr>
            <p:ph idx="1"/>
          </p:nvPr>
        </p:nvSpPr>
        <p:spPr>
          <a:xfrm>
            <a:off x="2589212" y="1296955"/>
            <a:ext cx="8915400" cy="5309117"/>
          </a:xfrm>
        </p:spPr>
        <p:txBody>
          <a:bodyPr>
            <a:normAutofit fontScale="92500" lnSpcReduction="10000"/>
          </a:bodyPr>
          <a:lstStyle/>
          <a:p>
            <a:pPr marL="0" indent="0" fontAlgn="auto">
              <a:buNone/>
            </a:pPr>
            <a:r>
              <a:rPr lang="pl-PL" b="1" dirty="0">
                <a:solidFill>
                  <a:srgbClr val="C00000"/>
                </a:solidFill>
                <a:latin typeface="Calibri" panose="020F0502020204030204" pitchFamily="34" charset="0"/>
                <a:ea typeface="Calibri" panose="020F0502020204030204" pitchFamily="34" charset="0"/>
                <a:cs typeface="Calibri" panose="020F0502020204030204" pitchFamily="34" charset="0"/>
              </a:rPr>
              <a:t>Następnie proponujemy dziecku naśladowanie ruchów zwierząt i przedmiotów za pomocą warg i języka np.:</a:t>
            </a:r>
            <a:endParaRPr lang="pl-PL"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lvl="0" fontAlgn="auto"/>
            <a:r>
              <a:rPr lang="pl-PL" dirty="0">
                <a:latin typeface="Calibri" panose="020F0502020204030204" pitchFamily="34" charset="0"/>
                <a:ea typeface="Calibri" panose="020F0502020204030204" pitchFamily="34" charset="0"/>
                <a:cs typeface="Calibri" panose="020F0502020204030204" pitchFamily="34" charset="0"/>
              </a:rPr>
              <a:t>Konik jedzie na przejażdżkę. Naśladuj konika stukając czubkiem języka o podniebienie, wydając przy tym charakterystyczny odgłos kląskania.</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Wilk gonił zająca i bardzo się zmęczył, wysunął język i dyszy. Wysuń język jak najdalej na brodę – pokaż dyszącego wilka.</a:t>
            </a:r>
          </a:p>
          <a:p>
            <a:pPr lvl="0" fontAlgn="auto"/>
            <a:r>
              <a:rPr lang="pl-PL" dirty="0">
                <a:latin typeface="Calibri" panose="020F0502020204030204" pitchFamily="34" charset="0"/>
                <a:ea typeface="Calibri" panose="020F0502020204030204" pitchFamily="34" charset="0"/>
                <a:cs typeface="Calibri" panose="020F0502020204030204" pitchFamily="34" charset="0"/>
              </a:rPr>
              <a:t>Huśtawka unosi się do góry, a potem wraca na dół. Wysuń język przed zęby i poruszaj nim tak, jakby się huśtał – raz do góry w stroną nosa, raz do dołu w stroną brody.</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Dzieci bardzo lubią kręcić się na karuzeli, twój język także. Włóż język między wargi  </a:t>
            </a:r>
            <a:r>
              <a:rPr lang="pl-PL"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 </a:t>
            </a:r>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dziąsła i zakręć nim raz w prawą, raz w lewą stroną.</a:t>
            </a:r>
          </a:p>
          <a:p>
            <a:pPr lvl="0" fontAlgn="auto"/>
            <a:r>
              <a:rPr lang="pl-PL" dirty="0">
                <a:latin typeface="Calibri" panose="020F0502020204030204" pitchFamily="34" charset="0"/>
                <a:ea typeface="Calibri" panose="020F0502020204030204" pitchFamily="34" charset="0"/>
                <a:cs typeface="Calibri" panose="020F0502020204030204" pitchFamily="34" charset="0"/>
              </a:rPr>
              <a:t>Wysuń obie wargi do przodu, udając ryjek świnki. Następnie połóż na górnej wardze słomkę lub ołówek i spróbuj ja jak najdłużej utrzymać.</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Chomik wypycha policzki jedzeniem, a ty pokaż jak można wypchnąć policzki językiem, raz z prawej raz z lewej strony.</a:t>
            </a:r>
          </a:p>
          <a:p>
            <a:pPr lvl="0" fontAlgn="auto"/>
            <a:r>
              <a:rPr lang="pl-PL" dirty="0">
                <a:latin typeface="Calibri" panose="020F0502020204030204" pitchFamily="34" charset="0"/>
                <a:ea typeface="Calibri" panose="020F0502020204030204" pitchFamily="34" charset="0"/>
                <a:cs typeface="Calibri" panose="020F0502020204030204" pitchFamily="34" charset="0"/>
              </a:rPr>
              <a:t>Wyobraź sobie, że twój język to żołnierz na defiladzie. Na raz – czubek języka wędruje na górną wargę, na dwa – czubek języka dotyka lewego kącika ust, na trzy – czubek języka na dolną wargę, na cztery – czubek języka przesuwamy do prawego kącika ust.</a:t>
            </a:r>
          </a:p>
          <a:p>
            <a:endParaRPr lang="pl-PL" dirty="0"/>
          </a:p>
        </p:txBody>
      </p:sp>
    </p:spTree>
    <p:extLst>
      <p:ext uri="{BB962C8B-B14F-4D97-AF65-F5344CB8AC3E}">
        <p14:creationId xmlns:p14="http://schemas.microsoft.com/office/powerpoint/2010/main" val="69028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33598" y="2066925"/>
            <a:ext cx="8582027" cy="4062651"/>
          </a:xfrm>
          <a:prstGeom prst="rect">
            <a:avLst/>
          </a:prstGeom>
        </p:spPr>
        <p:txBody>
          <a:bodyPr wrap="square">
            <a:spAutoFit/>
          </a:bodyPr>
          <a:lstStyle/>
          <a:p>
            <a:endParaRPr lang="pl-PL" b="0" i="0" dirty="0" smtClean="0">
              <a:solidFill>
                <a:srgbClr val="0070C0"/>
              </a:solidFill>
              <a:effectLst/>
              <a:latin typeface="Roboto"/>
            </a:endParaRPr>
          </a:p>
          <a:p>
            <a:r>
              <a:rPr lang="pl-PL" b="0" i="0" dirty="0" smtClean="0">
                <a:solidFill>
                  <a:srgbClr val="0070C0"/>
                </a:solidFill>
                <a:effectLst/>
                <a:latin typeface="Roboto"/>
              </a:rPr>
              <a:t>„</a:t>
            </a:r>
            <a:r>
              <a:rPr lang="pl-PL" sz="4000" b="0" i="0"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Rozwój mowy można porównać do dymu z komina, który zobaczymy , gdy dom będzie miał solidne fundamenty, ściany, okna, drzwi i w końcu pojawiają się w nim mieszkańcy, a symbolem toczącego się życia jest dym z komina</a:t>
            </a:r>
            <a:r>
              <a:rPr lang="pl-PL" sz="4000" b="0" i="0" dirty="0" smtClean="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pl-PL" sz="4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Obraz 2"/>
          <p:cNvPicPr>
            <a:picLocks noChangeAspect="1"/>
          </p:cNvPicPr>
          <p:nvPr/>
        </p:nvPicPr>
        <p:blipFill>
          <a:blip r:embed="rId2"/>
          <a:stretch>
            <a:fillRect/>
          </a:stretch>
        </p:blipFill>
        <p:spPr>
          <a:xfrm>
            <a:off x="3562348" y="660892"/>
            <a:ext cx="7572377" cy="1977534"/>
          </a:xfrm>
          <a:prstGeom prst="rect">
            <a:avLst/>
          </a:prstGeom>
        </p:spPr>
      </p:pic>
    </p:spTree>
    <p:extLst>
      <p:ext uri="{BB962C8B-B14F-4D97-AF65-F5344CB8AC3E}">
        <p14:creationId xmlns:p14="http://schemas.microsoft.com/office/powerpoint/2010/main" val="329120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290290"/>
          </a:xfrm>
        </p:spPr>
        <p:txBody>
          <a:bodyPr>
            <a:normAutofit fontScale="90000"/>
          </a:bodyPr>
          <a:lstStyle/>
          <a:p>
            <a:endParaRPr lang="pl-PL" dirty="0"/>
          </a:p>
        </p:txBody>
      </p:sp>
      <p:sp>
        <p:nvSpPr>
          <p:cNvPr id="3" name="Symbol zastępczy zawartości 2"/>
          <p:cNvSpPr>
            <a:spLocks noGrp="1"/>
          </p:cNvSpPr>
          <p:nvPr>
            <p:ph idx="1"/>
          </p:nvPr>
        </p:nvSpPr>
        <p:spPr>
          <a:xfrm>
            <a:off x="2589212" y="1315616"/>
            <a:ext cx="8915400" cy="5085184"/>
          </a:xfrm>
        </p:spPr>
        <p:txBody>
          <a:bodyPr>
            <a:normAutofit/>
          </a:bodyPr>
          <a:lstStyle/>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Na pewno wiele razy kopałeś szeroką łopatką w piasku. Otwórz buzię i wysuń język za dolną wargę. Postaraj się, aby język był szeroki jak łopatka.</a:t>
            </a:r>
          </a:p>
          <a:p>
            <a:pPr lvl="0" fontAlgn="auto"/>
            <a:r>
              <a:rPr lang="pl-PL" dirty="0">
                <a:latin typeface="Calibri" panose="020F0502020204030204" pitchFamily="34" charset="0"/>
                <a:ea typeface="Calibri" panose="020F0502020204030204" pitchFamily="34" charset="0"/>
                <a:cs typeface="Calibri" panose="020F0502020204030204" pitchFamily="34" charset="0"/>
              </a:rPr>
              <a:t>Malarz maluje sufit dużym pędzlem. Pomaluj językiem swoje podniebienie, zaczynając od zębów w stronę gardła.</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Dzieci lubią zjeżdżać na zjeżdżalni, a ty ? Spróbuj zrobić zjeżdżalnię dla krasnoludków ze swojego języka. Oprzyj czubek język za dolnymi zębami i unieś do góry jego środkową część. Musisz bardzo uważać, aby język nie wychodził przed zęby.</a:t>
            </a:r>
          </a:p>
          <a:p>
            <a:pPr lvl="0" fontAlgn="auto"/>
            <a:r>
              <a:rPr lang="pl-PL" dirty="0">
                <a:latin typeface="Calibri" panose="020F0502020204030204" pitchFamily="34" charset="0"/>
                <a:ea typeface="Calibri" panose="020F0502020204030204" pitchFamily="34" charset="0"/>
                <a:cs typeface="Calibri" panose="020F0502020204030204" pitchFamily="34" charset="0"/>
              </a:rPr>
              <a:t>Młotkiem wbijamy gwoździe w ścianę. Spróbuj zamienić język w młotek i uderzaj o dziąsła tuż za górnymi zębami, naśladując wbijanie gwoździa.</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Drzwi do domu otwierają się i zamykają. Wargi to nasze drzwi do domu. Pokaż jak wargi ściągnięte do przodu, otwierają się i zamykają.</a:t>
            </a:r>
          </a:p>
          <a:p>
            <a:pPr lvl="0" fontAlgn="auto"/>
            <a:r>
              <a:rPr lang="pl-PL" dirty="0">
                <a:latin typeface="Calibri" panose="020F0502020204030204" pitchFamily="34" charset="0"/>
                <a:ea typeface="Calibri" panose="020F0502020204030204" pitchFamily="34" charset="0"/>
                <a:cs typeface="Calibri" panose="020F0502020204030204" pitchFamily="34" charset="0"/>
              </a:rPr>
              <a:t>Żyrafa wyciąga mocno szyję do góry. Otwórz szeroko usta i spróbuj pociągnąć język do góry, najdalej jak potrafisz.</a:t>
            </a:r>
          </a:p>
          <a:p>
            <a:pPr lvl="0" fontAlgn="auto"/>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Słoń ma długą trąbę i potrafi nią wszędzie dosięgnąć. Ciekawe czy potrafisz dosięgnąć językiem do ostatniego zęba na górze i na dole, z prawej i lewej strony.</a:t>
            </a:r>
          </a:p>
          <a:p>
            <a:endParaRPr lang="pl-PL" dirty="0"/>
          </a:p>
        </p:txBody>
      </p:sp>
    </p:spTree>
    <p:extLst>
      <p:ext uri="{BB962C8B-B14F-4D97-AF65-F5344CB8AC3E}">
        <p14:creationId xmlns:p14="http://schemas.microsoft.com/office/powerpoint/2010/main" val="254849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a:effectLst>
                  <a:outerShdw blurRad="38100" dist="38100" dir="2700000" algn="tl">
                    <a:srgbClr val="000000">
                      <a:alpha val="43137"/>
                    </a:srgbClr>
                  </a:outerShdw>
                </a:effectLst>
              </a:rPr>
              <a:t>WSKAZÓWKI LOGOPEDYCZNE DLA RODZICÓW</a:t>
            </a:r>
            <a:r>
              <a:rPr lang="pl-PL" dirty="0">
                <a:effectLst>
                  <a:outerShdw blurRad="38100" dist="38100" dir="2700000" algn="tl">
                    <a:srgbClr val="000000">
                      <a:alpha val="43137"/>
                    </a:srgbClr>
                  </a:outerShdw>
                </a:effectLst>
              </a:rPr>
              <a:t/>
            </a:r>
            <a:br>
              <a:rPr lang="pl-PL" dirty="0">
                <a:effectLst>
                  <a:outerShdw blurRad="38100" dist="38100" dir="2700000" algn="tl">
                    <a:srgbClr val="000000">
                      <a:alpha val="43137"/>
                    </a:srgbClr>
                  </a:outerShdw>
                </a:effectLst>
              </a:rPr>
            </a:br>
            <a:endParaRPr lang="pl-PL"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55000" lnSpcReduction="20000"/>
          </a:bodyPr>
          <a:lstStyle/>
          <a:p>
            <a:pPr marL="0" indent="0">
              <a:buNone/>
            </a:pPr>
            <a:r>
              <a:rPr lang="pl-PL" b="1" dirty="0" smtClean="0"/>
              <a:t>  </a:t>
            </a:r>
            <a:r>
              <a:rPr lang="de-DE" sz="29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Zwróć </a:t>
            </a:r>
            <a:r>
              <a:rPr lang="de-DE" sz="2900" b="1" dirty="0">
                <a:solidFill>
                  <a:srgbClr val="00B050"/>
                </a:solidFill>
                <a:latin typeface="Calibri" panose="020F0502020204030204" pitchFamily="34" charset="0"/>
                <a:ea typeface="Calibri" panose="020F0502020204030204" pitchFamily="34" charset="0"/>
                <a:cs typeface="Calibri" panose="020F0502020204030204" pitchFamily="34" charset="0"/>
              </a:rPr>
              <a:t>uwagę na sposób oddychania dziecka.</a:t>
            </a:r>
            <a:endParaRPr lang="pl-PL" sz="29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de-DE" sz="2900" dirty="0" smtClean="0">
                <a:latin typeface="Calibri" panose="020F0502020204030204" pitchFamily="34" charset="0"/>
                <a:ea typeface="Calibri" panose="020F0502020204030204" pitchFamily="34" charset="0"/>
                <a:cs typeface="Calibri" panose="020F0502020204030204" pitchFamily="34" charset="0"/>
              </a:rPr>
              <a:t> Wdech </a:t>
            </a:r>
            <a:r>
              <a:rPr lang="de-DE" sz="2900" dirty="0">
                <a:latin typeface="Calibri" panose="020F0502020204030204" pitchFamily="34" charset="0"/>
                <a:ea typeface="Calibri" panose="020F0502020204030204" pitchFamily="34" charset="0"/>
                <a:cs typeface="Calibri" panose="020F0502020204030204" pitchFamily="34" charset="0"/>
              </a:rPr>
              <a:t>i wydech przy spoczynku lub milczeniu powinien odbywać się przez nos</a:t>
            </a:r>
            <a:r>
              <a:rPr lang="de-DE" sz="2900" dirty="0" smtClean="0">
                <a:latin typeface="Calibri" panose="020F0502020204030204" pitchFamily="34" charset="0"/>
                <a:ea typeface="Calibri" panose="020F0502020204030204" pitchFamily="34" charset="0"/>
                <a:cs typeface="Calibri" panose="020F0502020204030204" pitchFamily="34" charset="0"/>
              </a:rPr>
              <a:t>.</a:t>
            </a:r>
            <a:r>
              <a:rPr lang="pl-PL" sz="2900" dirty="0">
                <a:latin typeface="Calibri" panose="020F0502020204030204" pitchFamily="34" charset="0"/>
                <a:ea typeface="Calibri" panose="020F0502020204030204" pitchFamily="34" charset="0"/>
                <a:cs typeface="Calibri" panose="020F0502020204030204" pitchFamily="34" charset="0"/>
              </a:rPr>
              <a:t> </a:t>
            </a:r>
            <a:r>
              <a:rPr lang="de-DE" sz="2900" dirty="0" smtClean="0">
                <a:latin typeface="Calibri" panose="020F0502020204030204" pitchFamily="34" charset="0"/>
                <a:ea typeface="Calibri" panose="020F0502020204030204" pitchFamily="34" charset="0"/>
                <a:cs typeface="Calibri" panose="020F0502020204030204" pitchFamily="34" charset="0"/>
              </a:rPr>
              <a:t> </a:t>
            </a:r>
            <a:r>
              <a:rPr lang="de-DE" sz="2900" dirty="0">
                <a:latin typeface="Calibri" panose="020F0502020204030204" pitchFamily="34" charset="0"/>
                <a:ea typeface="Calibri" panose="020F0502020204030204" pitchFamily="34" charset="0"/>
                <a:cs typeface="Calibri" panose="020F0502020204030204" pitchFamily="34" charset="0"/>
              </a:rPr>
              <a:t>Jeśli  przy oddychaniu dziecko ma otwartą buzię, powinno Cię to zaniepokoić.</a:t>
            </a:r>
            <a:endParaRPr lang="pl-PL" sz="29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pl-PL" sz="2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2900" b="1" dirty="0" smtClean="0">
                <a:latin typeface="Calibri" panose="020F0502020204030204" pitchFamily="34" charset="0"/>
                <a:ea typeface="Calibri" panose="020F0502020204030204" pitchFamily="34" charset="0"/>
                <a:cs typeface="Calibri" panose="020F0502020204030204" pitchFamily="34" charset="0"/>
              </a:rPr>
              <a:t>   </a:t>
            </a:r>
            <a:r>
              <a:rPr lang="de-DE" sz="29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By </a:t>
            </a:r>
            <a:r>
              <a:rPr lang="de-DE" sz="2900" b="1" dirty="0">
                <a:solidFill>
                  <a:srgbClr val="00B050"/>
                </a:solidFill>
                <a:latin typeface="Calibri" panose="020F0502020204030204" pitchFamily="34" charset="0"/>
                <a:ea typeface="Calibri" panose="020F0502020204030204" pitchFamily="34" charset="0"/>
                <a:cs typeface="Calibri" panose="020F0502020204030204" pitchFamily="34" charset="0"/>
              </a:rPr>
              <a:t>dobrze mówić, trzeba dobrze słyszeć</a:t>
            </a:r>
            <a:r>
              <a:rPr lang="de-DE" sz="29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2900" dirty="0" smtClean="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pl-PL" sz="2900" dirty="0">
                <a:latin typeface="Calibri" panose="020F0502020204030204" pitchFamily="34" charset="0"/>
                <a:ea typeface="Calibri" panose="020F0502020204030204" pitchFamily="34" charset="0"/>
                <a:cs typeface="Calibri" panose="020F0502020204030204" pitchFamily="34" charset="0"/>
              </a:rPr>
              <a:t> </a:t>
            </a:r>
            <a:r>
              <a:rPr lang="de-DE" sz="2900" dirty="0" smtClean="0">
                <a:latin typeface="Calibri" panose="020F0502020204030204" pitchFamily="34" charset="0"/>
                <a:ea typeface="Calibri" panose="020F0502020204030204" pitchFamily="34" charset="0"/>
                <a:cs typeface="Calibri" panose="020F0502020204030204" pitchFamily="34" charset="0"/>
              </a:rPr>
              <a:t>Jeśli </a:t>
            </a:r>
            <a:r>
              <a:rPr lang="de-DE" sz="2900" dirty="0">
                <a:latin typeface="Calibri" panose="020F0502020204030204" pitchFamily="34" charset="0"/>
                <a:ea typeface="Calibri" panose="020F0502020204030204" pitchFamily="34" charset="0"/>
                <a:cs typeface="Calibri" panose="020F0502020204030204" pitchFamily="34" charset="0"/>
              </a:rPr>
              <a:t>musisz powtarzać polecenie lub prośby kierowane do dziecka, sprawdź Jego słuch</a:t>
            </a:r>
            <a:r>
              <a:rPr lang="de-DE" sz="2900" dirty="0" smtClean="0">
                <a:latin typeface="Calibri" panose="020F0502020204030204" pitchFamily="34" charset="0"/>
                <a:ea typeface="Calibri" panose="020F0502020204030204" pitchFamily="34" charset="0"/>
                <a:cs typeface="Calibri" panose="020F0502020204030204" pitchFamily="34" charset="0"/>
              </a:rPr>
              <a:t>.</a:t>
            </a:r>
            <a:r>
              <a:rPr lang="de-DE" sz="2900" dirty="0">
                <a:latin typeface="Calibri" panose="020F0502020204030204" pitchFamily="34" charset="0"/>
                <a:ea typeface="Calibri" panose="020F0502020204030204" pitchFamily="34" charset="0"/>
                <a:cs typeface="Calibri" panose="020F0502020204030204" pitchFamily="34" charset="0"/>
              </a:rPr>
              <a:t/>
            </a:r>
            <a:br>
              <a:rPr lang="de-DE" sz="2900" dirty="0">
                <a:latin typeface="Calibri" panose="020F0502020204030204" pitchFamily="34" charset="0"/>
                <a:ea typeface="Calibri" panose="020F0502020204030204" pitchFamily="34" charset="0"/>
                <a:cs typeface="Calibri" panose="020F0502020204030204" pitchFamily="34" charset="0"/>
              </a:rPr>
            </a:br>
            <a:r>
              <a:rPr lang="de-DE" sz="2900" dirty="0">
                <a:latin typeface="Calibri" panose="020F0502020204030204" pitchFamily="34" charset="0"/>
                <a:ea typeface="Calibri" panose="020F0502020204030204" pitchFamily="34" charset="0"/>
                <a:cs typeface="Calibri" panose="020F0502020204030204" pitchFamily="34" charset="0"/>
              </a:rPr>
              <a:t> </a:t>
            </a:r>
            <a:endParaRPr lang="pl-PL" sz="29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2900" b="1" dirty="0">
                <a:latin typeface="Calibri" panose="020F0502020204030204" pitchFamily="34" charset="0"/>
                <a:ea typeface="Calibri" panose="020F0502020204030204" pitchFamily="34" charset="0"/>
                <a:cs typeface="Calibri" panose="020F0502020204030204" pitchFamily="34" charset="0"/>
              </a:rPr>
              <a:t> </a:t>
            </a:r>
            <a:r>
              <a:rPr lang="de-DE" sz="29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Mówiąc </a:t>
            </a:r>
            <a:r>
              <a:rPr lang="de-DE" sz="2900" b="1" dirty="0">
                <a:solidFill>
                  <a:srgbClr val="00B050"/>
                </a:solidFill>
                <a:latin typeface="Calibri" panose="020F0502020204030204" pitchFamily="34" charset="0"/>
                <a:ea typeface="Calibri" panose="020F0502020204030204" pitchFamily="34" charset="0"/>
                <a:cs typeface="Calibri" panose="020F0502020204030204" pitchFamily="34" charset="0"/>
              </a:rPr>
              <a:t>do dziecka, nie spieszczaj form wyrazów.</a:t>
            </a:r>
            <a:r>
              <a:rPr lang="de-DE" sz="29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2900" dirty="0" smtClean="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60000"/>
              </a:lnSpc>
              <a:spcBef>
                <a:spcPts val="0"/>
              </a:spcBef>
              <a:buNone/>
            </a:pPr>
            <a:r>
              <a:rPr lang="de-DE" sz="2900" dirty="0" smtClean="0">
                <a:latin typeface="Calibri" panose="020F0502020204030204" pitchFamily="34" charset="0"/>
                <a:ea typeface="Calibri" panose="020F0502020204030204" pitchFamily="34" charset="0"/>
                <a:cs typeface="Calibri" panose="020F0502020204030204" pitchFamily="34" charset="0"/>
              </a:rPr>
              <a:t>Tylko </a:t>
            </a:r>
            <a:r>
              <a:rPr lang="de-DE" sz="2900" dirty="0">
                <a:latin typeface="Calibri" panose="020F0502020204030204" pitchFamily="34" charset="0"/>
                <a:ea typeface="Calibri" panose="020F0502020204030204" pitchFamily="34" charset="0"/>
                <a:cs typeface="Calibri" panose="020F0502020204030204" pitchFamily="34" charset="0"/>
              </a:rPr>
              <a:t>właściwa wymowa i zachowanie </a:t>
            </a:r>
            <a:r>
              <a:rPr lang="pl-PL" sz="2900" dirty="0">
                <a:latin typeface="Calibri" panose="020F0502020204030204" pitchFamily="34" charset="0"/>
                <a:ea typeface="Calibri" panose="020F0502020204030204" pitchFamily="34" charset="0"/>
                <a:cs typeface="Calibri" panose="020F0502020204030204" pitchFamily="34" charset="0"/>
              </a:rPr>
              <a:t> </a:t>
            </a:r>
            <a:r>
              <a:rPr lang="de-DE" sz="2900" dirty="0" smtClean="0">
                <a:latin typeface="Calibri" panose="020F0502020204030204" pitchFamily="34" charset="0"/>
                <a:ea typeface="Calibri" panose="020F0502020204030204" pitchFamily="34" charset="0"/>
                <a:cs typeface="Calibri" panose="020F0502020204030204" pitchFamily="34" charset="0"/>
              </a:rPr>
              <a:t>poprawnych </a:t>
            </a:r>
            <a:r>
              <a:rPr lang="de-DE" sz="2900" dirty="0">
                <a:latin typeface="Calibri" panose="020F0502020204030204" pitchFamily="34" charset="0"/>
                <a:ea typeface="Calibri" panose="020F0502020204030204" pitchFamily="34" charset="0"/>
                <a:cs typeface="Calibri" panose="020F0502020204030204" pitchFamily="34" charset="0"/>
              </a:rPr>
              <a:t>form gramatycznych dadzą pożądany efekt </a:t>
            </a:r>
            <a:r>
              <a:rPr lang="de-DE" sz="2900" dirty="0" smtClean="0">
                <a:latin typeface="Calibri" panose="020F0502020204030204" pitchFamily="34" charset="0"/>
                <a:ea typeface="Calibri" panose="020F0502020204030204" pitchFamily="34" charset="0"/>
                <a:cs typeface="Calibri" panose="020F0502020204030204" pitchFamily="34" charset="0"/>
              </a:rPr>
              <a:t>w </a:t>
            </a:r>
            <a:r>
              <a:rPr lang="de-DE" sz="2900" dirty="0">
                <a:latin typeface="Calibri" panose="020F0502020204030204" pitchFamily="34" charset="0"/>
                <a:ea typeface="Calibri" panose="020F0502020204030204" pitchFamily="34" charset="0"/>
                <a:cs typeface="Calibri" panose="020F0502020204030204" pitchFamily="34" charset="0"/>
              </a:rPr>
              <a:t>postaci prawidłowej wymowy.</a:t>
            </a:r>
            <a:br>
              <a:rPr lang="de-DE" sz="2900" dirty="0">
                <a:latin typeface="Calibri" panose="020F0502020204030204" pitchFamily="34" charset="0"/>
                <a:ea typeface="Calibri" panose="020F0502020204030204" pitchFamily="34" charset="0"/>
                <a:cs typeface="Calibri" panose="020F0502020204030204" pitchFamily="34" charset="0"/>
              </a:rPr>
            </a:br>
            <a:r>
              <a:rPr lang="de-DE" sz="2900" dirty="0">
                <a:latin typeface="Calibri" panose="020F0502020204030204" pitchFamily="34" charset="0"/>
                <a:ea typeface="Calibri" panose="020F0502020204030204" pitchFamily="34" charset="0"/>
                <a:cs typeface="Calibri" panose="020F0502020204030204" pitchFamily="34" charset="0"/>
              </a:rPr>
              <a:t> </a:t>
            </a:r>
            <a:endParaRPr lang="pl-PL" sz="2900" dirty="0">
              <a:latin typeface="Calibri" panose="020F0502020204030204" pitchFamily="34" charset="0"/>
              <a:ea typeface="Calibri" panose="020F0502020204030204" pitchFamily="34" charset="0"/>
              <a:cs typeface="Calibri" panose="020F0502020204030204" pitchFamily="34" charset="0"/>
            </a:endParaRPr>
          </a:p>
          <a:p>
            <a:endParaRPr lang="pl-PL" dirty="0"/>
          </a:p>
        </p:txBody>
      </p:sp>
      <p:pic>
        <p:nvPicPr>
          <p:cNvPr id="5" name="Obraz 4"/>
          <p:cNvPicPr>
            <a:picLocks noChangeAspect="1"/>
          </p:cNvPicPr>
          <p:nvPr/>
        </p:nvPicPr>
        <p:blipFill>
          <a:blip r:embed="rId2"/>
          <a:stretch>
            <a:fillRect/>
          </a:stretch>
        </p:blipFill>
        <p:spPr>
          <a:xfrm>
            <a:off x="175727" y="1904999"/>
            <a:ext cx="2413485" cy="2862943"/>
          </a:xfrm>
          <a:prstGeom prst="rect">
            <a:avLst/>
          </a:prstGeom>
        </p:spPr>
      </p:pic>
    </p:spTree>
    <p:extLst>
      <p:ext uri="{BB962C8B-B14F-4D97-AF65-F5344CB8AC3E}">
        <p14:creationId xmlns:p14="http://schemas.microsoft.com/office/powerpoint/2010/main" val="360804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560878"/>
          </a:xfrm>
        </p:spPr>
        <p:txBody>
          <a:bodyPr>
            <a:normAutofit fontScale="90000"/>
          </a:bodyPr>
          <a:lstStyle/>
          <a:p>
            <a:endParaRPr lang="pl-PL" dirty="0"/>
          </a:p>
        </p:txBody>
      </p:sp>
      <p:sp>
        <p:nvSpPr>
          <p:cNvPr id="3" name="Symbol zastępczy zawartości 2"/>
          <p:cNvSpPr>
            <a:spLocks noGrp="1"/>
          </p:cNvSpPr>
          <p:nvPr>
            <p:ph idx="1"/>
          </p:nvPr>
        </p:nvSpPr>
        <p:spPr>
          <a:xfrm>
            <a:off x="2589212" y="1306285"/>
            <a:ext cx="8915400" cy="4982547"/>
          </a:xfrm>
        </p:spPr>
        <p:txBody>
          <a:bodyPr>
            <a:noAutofit/>
          </a:bodyPr>
          <a:lstStyle/>
          <a:p>
            <a:pPr marL="0" indent="0">
              <a:buNone/>
            </a:pPr>
            <a:r>
              <a:rPr lang="pl-PL" sz="1600" b="1" dirty="0" smtClean="0">
                <a:latin typeface="Calibri" panose="020F0502020204030204" pitchFamily="34" charset="0"/>
                <a:ea typeface="Calibri" panose="020F0502020204030204" pitchFamily="34" charset="0"/>
                <a:cs typeface="Calibri" panose="020F0502020204030204" pitchFamily="34" charset="0"/>
              </a:rPr>
              <a:t>   </a:t>
            </a:r>
            <a:r>
              <a:rPr lang="de-DE" sz="1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Zwróć </a:t>
            </a: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uwagę na budowę języka, warg, policzków, podniebienia </a:t>
            </a:r>
            <a:r>
              <a:rPr lang="de-DE" sz="1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oraz </a:t>
            </a: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język.</a:t>
            </a:r>
            <a:r>
              <a:rPr lang="de-DE" sz="16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1600" dirty="0" smtClean="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de-DE" sz="1600" dirty="0" smtClean="0">
                <a:latin typeface="Calibri" panose="020F0502020204030204" pitchFamily="34" charset="0"/>
                <a:ea typeface="Calibri" panose="020F0502020204030204" pitchFamily="34" charset="0"/>
                <a:cs typeface="Calibri" panose="020F0502020204030204" pitchFamily="34" charset="0"/>
              </a:rPr>
              <a:t>Jeśli </a:t>
            </a:r>
            <a:r>
              <a:rPr lang="de-DE" sz="1600" dirty="0">
                <a:latin typeface="Calibri" panose="020F0502020204030204" pitchFamily="34" charset="0"/>
                <a:ea typeface="Calibri" panose="020F0502020204030204" pitchFamily="34" charset="0"/>
                <a:cs typeface="Calibri" panose="020F0502020204030204" pitchFamily="34" charset="0"/>
              </a:rPr>
              <a:t>masz wątpliwości co do ich wyglądu, ułożenia, wielkości czy ruchliwości, udaj się do specjalisty po konsultację</a:t>
            </a:r>
            <a:r>
              <a:rPr lang="de-DE" sz="1600" dirty="0" smtClean="0">
                <a:latin typeface="Calibri" panose="020F0502020204030204" pitchFamily="34" charset="0"/>
                <a:ea typeface="Calibri" panose="020F0502020204030204" pitchFamily="34" charset="0"/>
                <a:cs typeface="Calibri" panose="020F0502020204030204" pitchFamily="34" charset="0"/>
              </a:rPr>
              <a:t>.</a:t>
            </a:r>
            <a:endParaRPr lang="pl-PL" sz="1600" b="1"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1600" b="1" dirty="0" smtClean="0">
                <a:latin typeface="Calibri" panose="020F0502020204030204" pitchFamily="34" charset="0"/>
                <a:ea typeface="Calibri" panose="020F0502020204030204" pitchFamily="34" charset="0"/>
                <a:cs typeface="Calibri" panose="020F0502020204030204" pitchFamily="34" charset="0"/>
              </a:rPr>
              <a:t>  </a:t>
            </a:r>
            <a:r>
              <a:rPr lang="de-DE" sz="16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Ucz </a:t>
            </a: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dziecko gryzienia</a:t>
            </a:r>
            <a:r>
              <a:rPr lang="de-DE" sz="16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1600" dirty="0" smtClean="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pl-PL" sz="1600" dirty="0" smtClean="0">
                <a:latin typeface="Calibri" panose="020F0502020204030204" pitchFamily="34" charset="0"/>
                <a:ea typeface="Calibri" panose="020F0502020204030204" pitchFamily="34" charset="0"/>
                <a:cs typeface="Calibri" panose="020F0502020204030204" pitchFamily="34" charset="0"/>
              </a:rPr>
              <a:t>Należy to czynić o</a:t>
            </a:r>
            <a:r>
              <a:rPr lang="de-DE" sz="1600" dirty="0" smtClean="0">
                <a:latin typeface="Calibri" panose="020F0502020204030204" pitchFamily="34" charset="0"/>
                <a:ea typeface="Calibri" panose="020F0502020204030204" pitchFamily="34" charset="0"/>
                <a:cs typeface="Calibri" panose="020F0502020204030204" pitchFamily="34" charset="0"/>
              </a:rPr>
              <a:t>d </a:t>
            </a:r>
            <a:r>
              <a:rPr lang="de-DE" sz="1600" dirty="0">
                <a:latin typeface="Calibri" panose="020F0502020204030204" pitchFamily="34" charset="0"/>
                <a:ea typeface="Calibri" panose="020F0502020204030204" pitchFamily="34" charset="0"/>
                <a:cs typeface="Calibri" panose="020F0502020204030204" pitchFamily="34" charset="0"/>
              </a:rPr>
              <a:t>momentu, gdy tylko zaczniesz podawać pokarmy stałe. Gryzienie marchewki, jabłka, skórki od chleba wpływa na prawidłowe połykanie pokarmów, ułożenie zębów i żuchwy oraz prawidłowe ruchy języka.</a:t>
            </a:r>
            <a:endParaRPr lang="pl-PL"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Zachęcaj dziecko do nauki wierszy na pamięć</a:t>
            </a:r>
            <a:r>
              <a:rPr lang="de-DE" sz="1600"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16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Jest to doskonała forma ćwiczeń utrwalających wyrazistą wymowę.</a:t>
            </a:r>
            <a:br>
              <a:rPr lang="de-DE" sz="1600" dirty="0">
                <a:latin typeface="Calibri" panose="020F0502020204030204" pitchFamily="34" charset="0"/>
                <a:ea typeface="Calibri" panose="020F0502020204030204" pitchFamily="34" charset="0"/>
                <a:cs typeface="Calibri" panose="020F0502020204030204" pitchFamily="34" charset="0"/>
              </a:rPr>
            </a:br>
            <a:r>
              <a:rPr lang="de-DE" sz="1600" dirty="0">
                <a:latin typeface="Calibri" panose="020F0502020204030204" pitchFamily="34" charset="0"/>
                <a:ea typeface="Calibri" panose="020F0502020204030204" pitchFamily="34" charset="0"/>
                <a:cs typeface="Calibri" panose="020F0502020204030204" pitchFamily="34" charset="0"/>
              </a:rPr>
              <a:t> </a:t>
            </a:r>
            <a:endParaRPr lang="pl-PL"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Wprowadź do zabawy gimnastykę buzi   </a:t>
            </a:r>
            <a:r>
              <a:rPr lang="pl-PL" sz="1600" b="1" dirty="0">
                <a:solidFill>
                  <a:srgbClr val="00B050"/>
                </a:solidFill>
                <a:latin typeface="Calibri" panose="020F0502020204030204" pitchFamily="34" charset="0"/>
                <a:ea typeface="Calibri" panose="020F0502020204030204" pitchFamily="34" charset="0"/>
                <a:cs typeface="Calibri" panose="020F0502020204030204" pitchFamily="34" charset="0"/>
              </a:rPr>
              <a:t>i  języka.</a:t>
            </a:r>
            <a:r>
              <a:rPr lang="de-DE" sz="16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pl-PL" sz="16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 Ćwiczenia logopedyczne nie muszą być nudne! Niech to będzie zabawa dla Ciebie i dziecka. Dodatkowo będzie to czas, jaki spędzicie razem i to już jest sukces</a:t>
            </a:r>
            <a:r>
              <a:rPr lang="de-DE" sz="1400" dirty="0"/>
              <a:t>.</a:t>
            </a:r>
            <a:endParaRPr lang="pl-PL" sz="1400" dirty="0"/>
          </a:p>
          <a:p>
            <a:pPr marL="0" indent="0">
              <a:buNone/>
            </a:pPr>
            <a:endParaRPr lang="pl-PL" sz="1400" b="1" dirty="0" smtClean="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de-DE" sz="1400" dirty="0">
                <a:latin typeface="Calibri" panose="020F0502020204030204" pitchFamily="34" charset="0"/>
                <a:ea typeface="Calibri" panose="020F0502020204030204" pitchFamily="34" charset="0"/>
                <a:cs typeface="Calibri" panose="020F0502020204030204" pitchFamily="34" charset="0"/>
              </a:rPr>
              <a:t/>
            </a:r>
            <a:br>
              <a:rPr lang="de-DE" sz="1400" dirty="0">
                <a:latin typeface="Calibri" panose="020F0502020204030204" pitchFamily="34" charset="0"/>
                <a:ea typeface="Calibri" panose="020F0502020204030204" pitchFamily="34" charset="0"/>
                <a:cs typeface="Calibri" panose="020F0502020204030204" pitchFamily="34" charset="0"/>
              </a:rPr>
            </a:br>
            <a:r>
              <a:rPr lang="de-DE" sz="1400" dirty="0">
                <a:latin typeface="Calibri" panose="020F0502020204030204" pitchFamily="34" charset="0"/>
                <a:ea typeface="Calibri" panose="020F0502020204030204" pitchFamily="34" charset="0"/>
                <a:cs typeface="Calibri" panose="020F0502020204030204" pitchFamily="34" charset="0"/>
              </a:rPr>
              <a:t> </a:t>
            </a:r>
            <a:endParaRPr lang="pl-PL"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008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635523"/>
          </a:xfrm>
        </p:spPr>
        <p:txBody>
          <a:bodyPr>
            <a:normAutofit fontScale="90000"/>
          </a:bodyPr>
          <a:lstStyle/>
          <a:p>
            <a:pPr algn="ctr"/>
            <a:r>
              <a:rPr lang="de-DE" dirty="0">
                <a:solidFill>
                  <a:srgbClr val="00B050"/>
                </a:solidFill>
              </a:rPr>
              <a:t>Codziennie czytaj dziecku na głos, przynajmniej 20 minut.</a:t>
            </a:r>
            <a:r>
              <a:rPr lang="pl-PL" dirty="0">
                <a:solidFill>
                  <a:srgbClr val="00B050"/>
                </a:solidFill>
              </a:rPr>
              <a:t/>
            </a:r>
            <a:br>
              <a:rPr lang="pl-PL" dirty="0">
                <a:solidFill>
                  <a:srgbClr val="00B050"/>
                </a:solidFill>
              </a:rPr>
            </a:br>
            <a:endParaRPr lang="pl-PL" dirty="0"/>
          </a:p>
        </p:txBody>
      </p:sp>
      <p:sp>
        <p:nvSpPr>
          <p:cNvPr id="3" name="Symbol zastępczy zawartości 2"/>
          <p:cNvSpPr>
            <a:spLocks noGrp="1"/>
          </p:cNvSpPr>
          <p:nvPr>
            <p:ph idx="1"/>
          </p:nvPr>
        </p:nvSpPr>
        <p:spPr>
          <a:xfrm>
            <a:off x="2589212" y="1688841"/>
            <a:ext cx="8915400" cy="4222380"/>
          </a:xfrm>
        </p:spPr>
        <p:txBody>
          <a:bodyPr>
            <a:normAutofit/>
          </a:bodyPr>
          <a:lstStyle/>
          <a:p>
            <a:pPr marL="0" indent="0" fontAlgn="auto">
              <a:buNone/>
            </a:pPr>
            <a:r>
              <a:rPr lang="de-DE" dirty="0" smtClean="0"/>
              <a:t>Dziecko </a:t>
            </a:r>
            <a:r>
              <a:rPr lang="de-DE" dirty="0"/>
              <a:t>poprawia swoją wymowę, doskonali ją, starając się naśladować to, co słyszy od otoczenia. Dzięki głośnemu czytaniu dorosłego dziecko także wzbogaca swoje słownictwo, ćwiczy pamięć werbalną, zdolność koncentracji uwagi, umiejętność budowania zdań</a:t>
            </a:r>
            <a:r>
              <a:rPr lang="de-DE" dirty="0" smtClean="0"/>
              <a:t>.</a:t>
            </a:r>
            <a:endParaRPr lang="pl-PL" dirty="0"/>
          </a:p>
          <a:p>
            <a:pPr marL="0" indent="0">
              <a:buNone/>
            </a:pPr>
            <a:r>
              <a:rPr lang="de-DE" dirty="0" smtClean="0">
                <a:solidFill>
                  <a:srgbClr val="0070C0"/>
                </a:solidFill>
              </a:rPr>
              <a:t>Podczas </a:t>
            </a:r>
            <a:r>
              <a:rPr lang="de-DE" dirty="0">
                <a:solidFill>
                  <a:srgbClr val="0070C0"/>
                </a:solidFill>
              </a:rPr>
              <a:t>czytania niech twoje dziecko opowiada treść ilustracji, naśladuje różne odgłosy (np. szum wiatru, </a:t>
            </a:r>
            <a:r>
              <a:rPr lang="de-DE" dirty="0" smtClean="0">
                <a:solidFill>
                  <a:srgbClr val="0070C0"/>
                </a:solidFill>
              </a:rPr>
              <a:t>odgłosy</a:t>
            </a:r>
            <a:r>
              <a:rPr lang="pl-PL" dirty="0" smtClean="0">
                <a:solidFill>
                  <a:srgbClr val="0070C0"/>
                </a:solidFill>
              </a:rPr>
              <a:t> </a:t>
            </a:r>
            <a:r>
              <a:rPr lang="de-DE" dirty="0" smtClean="0">
                <a:solidFill>
                  <a:srgbClr val="0070C0"/>
                </a:solidFill>
              </a:rPr>
              <a:t>zwierząt</a:t>
            </a:r>
            <a:r>
              <a:rPr lang="de-DE" dirty="0">
                <a:solidFill>
                  <a:srgbClr val="0070C0"/>
                </a:solidFill>
              </a:rPr>
              <a:t>). Wyrazy dźwiękonaśladowcze są doskonałym ćwiczeniem usprawniającym narządy artykulacyjne, przygotowują dziecko do wymowy kolejnych głosek</a:t>
            </a:r>
            <a:r>
              <a:rPr lang="de-DE" b="1" dirty="0" smtClean="0">
                <a:solidFill>
                  <a:srgbClr val="0070C0"/>
                </a:solidFill>
              </a:rPr>
              <a:t>.</a:t>
            </a:r>
            <a:r>
              <a:rPr lang="de-DE" dirty="0">
                <a:solidFill>
                  <a:srgbClr val="0070C0"/>
                </a:solidFill>
              </a:rPr>
              <a:t> </a:t>
            </a:r>
            <a:endParaRPr lang="pl-PL" dirty="0">
              <a:solidFill>
                <a:srgbClr val="0070C0"/>
              </a:solidFill>
            </a:endParaRPr>
          </a:p>
          <a:p>
            <a:endParaRPr lang="pl-PL" dirty="0">
              <a:solidFill>
                <a:srgbClr val="0070C0"/>
              </a:solidFill>
            </a:endParaRPr>
          </a:p>
        </p:txBody>
      </p:sp>
      <p:pic>
        <p:nvPicPr>
          <p:cNvPr id="4" name="Obraz 3"/>
          <p:cNvPicPr>
            <a:picLocks noChangeAspect="1"/>
          </p:cNvPicPr>
          <p:nvPr/>
        </p:nvPicPr>
        <p:blipFill>
          <a:blip r:embed="rId2"/>
          <a:stretch>
            <a:fillRect/>
          </a:stretch>
        </p:blipFill>
        <p:spPr>
          <a:xfrm>
            <a:off x="6440438" y="4257050"/>
            <a:ext cx="3414971" cy="2311701"/>
          </a:xfrm>
          <a:prstGeom prst="rect">
            <a:avLst/>
          </a:prstGeom>
        </p:spPr>
      </p:pic>
    </p:spTree>
    <p:extLst>
      <p:ext uri="{BB962C8B-B14F-4D97-AF65-F5344CB8AC3E}">
        <p14:creationId xmlns:p14="http://schemas.microsoft.com/office/powerpoint/2010/main" val="1007679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DZIĘKUJEMY ZA UWAGĘ</a:t>
            </a:r>
            <a:r>
              <a:rPr lang="pl-PL" b="1" dirty="0" smtClean="0">
                <a:solidFill>
                  <a:schemeClr val="accent5">
                    <a:lumMod val="50000"/>
                  </a:schemeClr>
                </a:solidFill>
                <a:effectLst>
                  <a:outerShdw blurRad="38100" dist="38100" dir="2700000" algn="tl">
                    <a:srgbClr val="000000">
                      <a:alpha val="43137"/>
                    </a:srgbClr>
                  </a:outerShdw>
                </a:effectLst>
                <a:sym typeface="Wingdings" panose="05000000000000000000" pitchFamily="2" charset="2"/>
              </a:rPr>
              <a:t></a:t>
            </a:r>
            <a:endParaRPr lang="pl-PL" b="1" dirty="0">
              <a:solidFill>
                <a:schemeClr val="accent5">
                  <a:lumMod val="50000"/>
                </a:schemeClr>
              </a:solidFill>
              <a:effectLst>
                <a:outerShdw blurRad="38100" dist="38100" dir="2700000" algn="tl">
                  <a:srgbClr val="000000">
                    <a:alpha val="43137"/>
                  </a:srgbClr>
                </a:outerShdw>
              </a:effectLst>
            </a:endParaRPr>
          </a:p>
        </p:txBody>
      </p:sp>
      <p:pic>
        <p:nvPicPr>
          <p:cNvPr id="7" name="Symbol zastępczy zawartości 6"/>
          <p:cNvPicPr>
            <a:picLocks noGrp="1" noChangeAspect="1"/>
          </p:cNvPicPr>
          <p:nvPr>
            <p:ph idx="1"/>
          </p:nvPr>
        </p:nvPicPr>
        <p:blipFill>
          <a:blip r:embed="rId2"/>
          <a:stretch>
            <a:fillRect/>
          </a:stretch>
        </p:blipFill>
        <p:spPr>
          <a:xfrm>
            <a:off x="2323322" y="2133599"/>
            <a:ext cx="9069356" cy="4276531"/>
          </a:xfrm>
          <a:prstGeom prst="rect">
            <a:avLst/>
          </a:prstGeom>
        </p:spPr>
      </p:pic>
    </p:spTree>
    <p:extLst>
      <p:ext uri="{BB962C8B-B14F-4D97-AF65-F5344CB8AC3E}">
        <p14:creationId xmlns:p14="http://schemas.microsoft.com/office/powerpoint/2010/main" val="49888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Etapy rozwoju mowy dzieci</a:t>
            </a:r>
          </a:p>
        </p:txBody>
      </p:sp>
      <p:sp>
        <p:nvSpPr>
          <p:cNvPr id="3" name="Symbol zastępczy zawartości 2"/>
          <p:cNvSpPr>
            <a:spLocks noGrp="1"/>
          </p:cNvSpPr>
          <p:nvPr>
            <p:ph idx="1"/>
          </p:nvPr>
        </p:nvSpPr>
        <p:spPr>
          <a:xfrm>
            <a:off x="2589212" y="1595535"/>
            <a:ext cx="8532878" cy="4315687"/>
          </a:xfrm>
        </p:spPr>
        <p:txBody>
          <a:bodyPr/>
          <a:lstStyle/>
          <a:p>
            <a:pPr algn="just"/>
            <a:r>
              <a:rPr lang="pl-PL" dirty="0"/>
              <a:t>Mowa jako jeden z najważniejszych elementów życia człowieka reguluje jego stosunki ze światem zewnętrznym, przez co pozwala mu na komunikowanie </a:t>
            </a:r>
            <a:r>
              <a:rPr lang="pl-PL" dirty="0" smtClean="0"/>
              <a:t>się. </a:t>
            </a:r>
            <a:r>
              <a:rPr lang="pl-PL" dirty="0"/>
              <a:t>	</a:t>
            </a:r>
            <a:r>
              <a:rPr lang="pl-PL" dirty="0" smtClean="0"/>
              <a:t>Jest </a:t>
            </a:r>
            <a:r>
              <a:rPr lang="pl-PL" dirty="0"/>
              <a:t>podstawowym środkiem komunikacji i ma szczególne znaczenie w rozwoju dzieci. Znacząco wpływa na funkcjonowanie dziecka w rodzinie i grupie rówieśniczej.</a:t>
            </a:r>
          </a:p>
          <a:p>
            <a:pPr algn="just"/>
            <a:r>
              <a:rPr lang="pl-PL" dirty="0"/>
              <a:t>W pierwszych latach życia kładzie się fundamenty pod rozwój mowy w postaci nauki słuchania, zwracania uwagi na dźwięki mowy, naśladowania ich, rozumienia i w końcu dziecko wypowiada pierwsze słowa. </a:t>
            </a:r>
            <a:r>
              <a:rPr lang="pl-PL" b="1" dirty="0"/>
              <a:t>Wystąpienie mowy jest ukoronowaniem wielu procesów psychofizycznych, które dojrzewają w pierwszych latach życia dziecka.</a:t>
            </a:r>
          </a:p>
        </p:txBody>
      </p:sp>
      <p:pic>
        <p:nvPicPr>
          <p:cNvPr id="4" name="Obraz 3"/>
          <p:cNvPicPr>
            <a:picLocks noChangeAspect="1"/>
          </p:cNvPicPr>
          <p:nvPr/>
        </p:nvPicPr>
        <p:blipFill>
          <a:blip r:embed="rId2"/>
          <a:stretch>
            <a:fillRect/>
          </a:stretch>
        </p:blipFill>
        <p:spPr>
          <a:xfrm>
            <a:off x="7156579" y="4638915"/>
            <a:ext cx="4673276" cy="2192693"/>
          </a:xfrm>
          <a:prstGeom prst="rect">
            <a:avLst/>
          </a:prstGeom>
        </p:spPr>
      </p:pic>
    </p:spTree>
    <p:extLst>
      <p:ext uri="{BB962C8B-B14F-4D97-AF65-F5344CB8AC3E}">
        <p14:creationId xmlns:p14="http://schemas.microsoft.com/office/powerpoint/2010/main" val="269680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effectLst>
                  <a:outerShdw blurRad="38100" dist="38100" dir="2700000" algn="tl">
                    <a:srgbClr val="000000">
                      <a:alpha val="43137"/>
                    </a:srgbClr>
                  </a:outerShdw>
                </a:effectLst>
              </a:rPr>
              <a:t>Etapy rozwoju mowy dziecka wg </a:t>
            </a:r>
            <a:br>
              <a:rPr lang="pl-PL" b="1" dirty="0">
                <a:effectLst>
                  <a:outerShdw blurRad="38100" dist="38100" dir="2700000" algn="tl">
                    <a:srgbClr val="000000">
                      <a:alpha val="43137"/>
                    </a:srgbClr>
                  </a:outerShdw>
                </a:effectLst>
              </a:rPr>
            </a:br>
            <a:r>
              <a:rPr lang="pl-PL" b="1" dirty="0">
                <a:effectLst>
                  <a:outerShdw blurRad="38100" dist="38100" dir="2700000" algn="tl">
                    <a:srgbClr val="000000">
                      <a:alpha val="43137"/>
                    </a:srgbClr>
                  </a:outerShdw>
                </a:effectLst>
              </a:rPr>
              <a:t>L. Kaczmarka</a:t>
            </a:r>
            <a:r>
              <a:rPr lang="pl-PL" dirty="0"/>
              <a:t/>
            </a:r>
            <a:br>
              <a:rPr lang="pl-PL" dirty="0"/>
            </a:br>
            <a:endParaRPr lang="pl-PL"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739789277"/>
              </p:ext>
            </p:extLst>
          </p:nvPr>
        </p:nvGraphicFramePr>
        <p:xfrm>
          <a:off x="2589213" y="2133600"/>
          <a:ext cx="8915400" cy="3685032"/>
        </p:xfrm>
        <a:graphic>
          <a:graphicData uri="http://schemas.openxmlformats.org/drawingml/2006/table">
            <a:tbl>
              <a:tblPr firstRow="1" bandRow="1">
                <a:tableStyleId>{5C22544A-7EE6-4342-B048-85BDC9FD1C3A}</a:tableStyleId>
              </a:tblPr>
              <a:tblGrid>
                <a:gridCol w="1814836">
                  <a:extLst>
                    <a:ext uri="{9D8B030D-6E8A-4147-A177-3AD203B41FA5}">
                      <a16:colId xmlns:a16="http://schemas.microsoft.com/office/drawing/2014/main" val="1891563060"/>
                    </a:ext>
                  </a:extLst>
                </a:gridCol>
                <a:gridCol w="4128764">
                  <a:extLst>
                    <a:ext uri="{9D8B030D-6E8A-4147-A177-3AD203B41FA5}">
                      <a16:colId xmlns:a16="http://schemas.microsoft.com/office/drawing/2014/main" val="2354552580"/>
                    </a:ext>
                  </a:extLst>
                </a:gridCol>
                <a:gridCol w="2971800">
                  <a:extLst>
                    <a:ext uri="{9D8B030D-6E8A-4147-A177-3AD203B41FA5}">
                      <a16:colId xmlns:a16="http://schemas.microsoft.com/office/drawing/2014/main" val="2978224599"/>
                    </a:ext>
                  </a:extLst>
                </a:gridCol>
              </a:tblGrid>
              <a:tr h="370840">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Okres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Cechy charakterystyczne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 może niepokoić rodziców/ opiekunów?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2538766"/>
                  </a:ext>
                </a:extLst>
              </a:tr>
              <a:tr h="370840">
                <a:tc>
                  <a:txBody>
                    <a:bodyPr/>
                    <a:lstStyle/>
                    <a:p>
                      <a:pPr>
                        <a:lnSpc>
                          <a:spcPct val="107000"/>
                        </a:lnSpc>
                        <a:spcAft>
                          <a:spcPts val="0"/>
                        </a:spcAft>
                      </a:pPr>
                      <a:r>
                        <a:rPr lang="pl-PL" sz="1800" b="1" dirty="0">
                          <a:effectLst/>
                          <a:latin typeface="Calibri" panose="020F0502020204030204" pitchFamily="34" charset="0"/>
                          <a:ea typeface="Calibri" panose="020F0502020204030204" pitchFamily="34" charset="0"/>
                          <a:cs typeface="Times New Roman" panose="02020603050405020304" pitchFamily="18" charset="0"/>
                        </a:rPr>
                        <a:t>Okres melodii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l-P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Trwa od urodzenia do ok. pierwszego roku życia.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Początkowo dziecko komunikuje się z otoczeniem za pomocą krzyku. Następnie dziecko zaczyna </a:t>
                      </a:r>
                      <a:r>
                        <a:rPr lang="pl-PL" sz="1800" b="1" dirty="0" err="1">
                          <a:effectLst/>
                          <a:latin typeface="Calibri" panose="020F0502020204030204" pitchFamily="34" charset="0"/>
                          <a:ea typeface="Calibri" panose="020F0502020204030204" pitchFamily="34" charset="0"/>
                          <a:cs typeface="Times New Roman" panose="02020603050405020304" pitchFamily="18" charset="0"/>
                        </a:rPr>
                        <a:t>głużyć</a:t>
                      </a:r>
                      <a:r>
                        <a:rPr lang="pl-PL" sz="1800" dirty="0">
                          <a:effectLst/>
                          <a:latin typeface="Calibri" panose="020F0502020204030204" pitchFamily="34" charset="0"/>
                          <a:ea typeface="Calibri" panose="020F0502020204030204" pitchFamily="34" charset="0"/>
                          <a:cs typeface="Times New Roman" panose="02020603050405020304" pitchFamily="18" charset="0"/>
                        </a:rPr>
                        <a:t>. Wydaje wtedy różne dźwięki; są to samogłoski, spółgłoski, grupy samogłoskowe i spółgłoskowe. Najpierw dźwięki te dziecko wydaje przypadkowo, później zaczyna je celowo powtarzać. Około roku dziecko zaczyna chodzić i mówić pierwsze słowa</a:t>
                      </a:r>
                      <a:r>
                        <a:rPr lang="pl-PL" sz="1800" b="1" dirty="0">
                          <a:effectLst/>
                          <a:latin typeface="Calibri" panose="020F0502020204030204" pitchFamily="34" charset="0"/>
                          <a:ea typeface="Calibri" panose="020F0502020204030204" pitchFamily="34" charset="0"/>
                          <a:cs typeface="Times New Roman" panose="02020603050405020304" pitchFamily="18" charset="0"/>
                        </a:rPr>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brak płaczu lub przeraźliwy krzyk;</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brak spontanicznych ruchów;</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brak ruchów gałek ocznych;</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ruchy bardzo szybkie o dużej amplitudzie;</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dziecko nie uśmiecha się;</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nie </a:t>
                      </a:r>
                      <a:r>
                        <a:rPr lang="pl-PL" sz="1800" dirty="0" err="1">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głuży</a:t>
                      </a: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nie gaworzy;</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-nie reaguje na dźwięki;</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8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brak naśladownictwa sylab</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5855232"/>
                  </a:ext>
                </a:extLst>
              </a:tr>
            </a:tbl>
          </a:graphicData>
        </a:graphic>
      </p:graphicFrame>
    </p:spTree>
    <p:extLst>
      <p:ext uri="{BB962C8B-B14F-4D97-AF65-F5344CB8AC3E}">
        <p14:creationId xmlns:p14="http://schemas.microsoft.com/office/powerpoint/2010/main" val="71932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728829"/>
          </a:xfrm>
        </p:spPr>
        <p:txBody>
          <a:bodyPr/>
          <a:lstStyle/>
          <a:p>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885700656"/>
              </p:ext>
            </p:extLst>
          </p:nvPr>
        </p:nvGraphicFramePr>
        <p:xfrm>
          <a:off x="2589213" y="1651518"/>
          <a:ext cx="8915400" cy="5090351"/>
        </p:xfrm>
        <a:graphic>
          <a:graphicData uri="http://schemas.openxmlformats.org/drawingml/2006/table">
            <a:tbl>
              <a:tblPr firstRow="1" bandRow="1">
                <a:tableStyleId>{5C22544A-7EE6-4342-B048-85BDC9FD1C3A}</a:tableStyleId>
              </a:tblPr>
              <a:tblGrid>
                <a:gridCol w="1814836">
                  <a:extLst>
                    <a:ext uri="{9D8B030D-6E8A-4147-A177-3AD203B41FA5}">
                      <a16:colId xmlns:a16="http://schemas.microsoft.com/office/drawing/2014/main" val="466143543"/>
                    </a:ext>
                  </a:extLst>
                </a:gridCol>
                <a:gridCol w="3872204">
                  <a:extLst>
                    <a:ext uri="{9D8B030D-6E8A-4147-A177-3AD203B41FA5}">
                      <a16:colId xmlns:a16="http://schemas.microsoft.com/office/drawing/2014/main" val="886779355"/>
                    </a:ext>
                  </a:extLst>
                </a:gridCol>
                <a:gridCol w="3228360">
                  <a:extLst>
                    <a:ext uri="{9D8B030D-6E8A-4147-A177-3AD203B41FA5}">
                      <a16:colId xmlns:a16="http://schemas.microsoft.com/office/drawing/2014/main" val="3066529778"/>
                    </a:ext>
                  </a:extLst>
                </a:gridCol>
              </a:tblGrid>
              <a:tr h="442067">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Okres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Cechy charakterystyczne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 może niepokoić rodziców/ opiekunów?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0590438"/>
                  </a:ext>
                </a:extLst>
              </a:tr>
              <a:tr h="1942515">
                <a:tc>
                  <a:txBody>
                    <a:bodyPr/>
                    <a:lstStyle/>
                    <a:p>
                      <a:pPr>
                        <a:lnSpc>
                          <a:spcPct val="107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Okres wyrazu</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l-PL"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Trwa od roku do dwóch lat.</a:t>
                      </a:r>
                      <a:r>
                        <a:rPr lang="pl-PL" sz="1600" b="1" dirty="0">
                          <a:effectLst/>
                          <a:latin typeface="Calibri" panose="020F0502020204030204" pitchFamily="34" charset="0"/>
                          <a:ea typeface="Calibri" panose="020F0502020204030204" pitchFamily="34" charset="0"/>
                          <a:cs typeface="Times New Roman" panose="02020603050405020304" pitchFamily="18" charset="0"/>
                        </a:rPr>
                        <a:t/>
                      </a:r>
                      <a:br>
                        <a:rPr lang="pl-PL" sz="1600" b="1"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Dziecko używa już wszystkich samogłosek poza nosowymi, spółgłosek p, b, m, t, d, n, k, ś czasem ć</a:t>
                      </a: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pozostałe spółgłoski zastępuje innymi, upraszcza grupy spółgłoskowe.</a:t>
                      </a:r>
                      <a:b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Często wymawia tylko pierwszą sylabę lub końcówkę słowa.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750"/>
                        </a:spcAft>
                      </a:pPr>
                      <a:r>
                        <a:rPr lang="pl-PL" sz="16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brak pierwszych słów;</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nie posługuje się komunikacją bezsłowną ( gest, mimika);</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nie wykazuje rozumienia słów;</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353535"/>
                          </a:solidFill>
                          <a:effectLst/>
                          <a:latin typeface="Calibri" panose="020F0502020204030204" pitchFamily="34" charset="0"/>
                          <a:ea typeface="Times New Roman" panose="02020603050405020304" pitchFamily="18" charset="0"/>
                          <a:cs typeface="Times New Roman" panose="02020603050405020304" pitchFamily="18" charset="0"/>
                        </a:rPr>
                        <a:t>– nie reaguje na mimikę.</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564726583"/>
                  </a:ext>
                </a:extLst>
              </a:tr>
              <a:tr h="2691271">
                <a:tc>
                  <a:txBody>
                    <a:bodyPr/>
                    <a:lstStyle/>
                    <a:p>
                      <a:pPr>
                        <a:lnSpc>
                          <a:spcPct val="107000"/>
                        </a:lnSpc>
                        <a:spcAft>
                          <a:spcPts val="0"/>
                        </a:spcAft>
                      </a:pPr>
                      <a:r>
                        <a:rPr lang="pl-PL"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Okres zdania</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l-PL"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Trwa od dwóch do trzech lat.</a:t>
                      </a: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Mowa ulega dalszemu doskonaleniu. </a:t>
                      </a:r>
                      <a:r>
                        <a:rPr lang="pl-PL"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Pojawiają się p, b, m, f, w i ich zmiękczone odpowiedniki, ś, z, ć, </a:t>
                      </a:r>
                      <a:r>
                        <a:rPr lang="pl-PL" sz="16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dź</a:t>
                      </a:r>
                      <a:r>
                        <a:rPr lang="pl-PL"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ń, ki, </a:t>
                      </a:r>
                      <a:r>
                        <a:rPr lang="pl-PL" sz="16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gi</a:t>
                      </a:r>
                      <a:r>
                        <a:rPr lang="pl-PL"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k, g, h, t, d, n, l.</a:t>
                      </a: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Głoski te nie zawsze bywają pełnowartościowe ze względu na małą sprawność narządów artykulacyjnych. Często też dziecko zamienia je na łatwiejsze zwłaszcza w trudnych zestawieniach.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750"/>
                        </a:spcAft>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nie wymawia samogłosek;</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 ukończeniu 2 lat nie buduje prostych zdań;</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nie zadaje pytań;</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750"/>
                        </a:spcAft>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głoski s, z, c, </a:t>
                      </a:r>
                      <a:r>
                        <a:rPr lang="pl-PL"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dz</a:t>
                      </a: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 d, n, realizuje </a:t>
                      </a:r>
                      <a:r>
                        <a:rPr lang="pl-PL"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międzyzębowo</a:t>
                      </a: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228261"/>
                  </a:ext>
                </a:extLst>
              </a:tr>
            </a:tbl>
          </a:graphicData>
        </a:graphic>
      </p:graphicFrame>
    </p:spTree>
    <p:extLst>
      <p:ext uri="{BB962C8B-B14F-4D97-AF65-F5344CB8AC3E}">
        <p14:creationId xmlns:p14="http://schemas.microsoft.com/office/powerpoint/2010/main" val="156216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747490"/>
          </a:xfrm>
        </p:spPr>
        <p:txBody>
          <a:bodyPr/>
          <a:lstStyle/>
          <a:p>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679838422"/>
              </p:ext>
            </p:extLst>
          </p:nvPr>
        </p:nvGraphicFramePr>
        <p:xfrm>
          <a:off x="2589212" y="1576873"/>
          <a:ext cx="8915400" cy="4754581"/>
        </p:xfrm>
        <a:graphic>
          <a:graphicData uri="http://schemas.openxmlformats.org/drawingml/2006/table">
            <a:tbl>
              <a:tblPr firstRow="1" bandRow="1">
                <a:tableStyleId>{5C22544A-7EE6-4342-B048-85BDC9FD1C3A}</a:tableStyleId>
              </a:tblPr>
              <a:tblGrid>
                <a:gridCol w="1758852">
                  <a:extLst>
                    <a:ext uri="{9D8B030D-6E8A-4147-A177-3AD203B41FA5}">
                      <a16:colId xmlns:a16="http://schemas.microsoft.com/office/drawing/2014/main" val="339046959"/>
                    </a:ext>
                  </a:extLst>
                </a:gridCol>
                <a:gridCol w="4198777">
                  <a:extLst>
                    <a:ext uri="{9D8B030D-6E8A-4147-A177-3AD203B41FA5}">
                      <a16:colId xmlns:a16="http://schemas.microsoft.com/office/drawing/2014/main" val="2737721109"/>
                    </a:ext>
                  </a:extLst>
                </a:gridCol>
                <a:gridCol w="2957771">
                  <a:extLst>
                    <a:ext uri="{9D8B030D-6E8A-4147-A177-3AD203B41FA5}">
                      <a16:colId xmlns:a16="http://schemas.microsoft.com/office/drawing/2014/main" val="647184108"/>
                    </a:ext>
                  </a:extLst>
                </a:gridCol>
              </a:tblGrid>
              <a:tr h="451266">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Okres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Cechy charakterystyczne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 może niepokoić rodziców/ opiekunów?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496777"/>
                  </a:ext>
                </a:extLst>
              </a:tr>
              <a:tr h="4298016">
                <a:tc>
                  <a:txBody>
                    <a:bodyPr/>
                    <a:lstStyle/>
                    <a:p>
                      <a:pPr>
                        <a:lnSpc>
                          <a:spcPct val="107000"/>
                        </a:lnSpc>
                        <a:spcAft>
                          <a:spcPts val="0"/>
                        </a:spcAft>
                      </a:pPr>
                      <a:r>
                        <a:rPr lang="pl-PL" sz="1600" b="1" dirty="0">
                          <a:effectLst/>
                          <a:latin typeface="Calibri" panose="020F0502020204030204" pitchFamily="34" charset="0"/>
                          <a:ea typeface="Calibri" panose="020F0502020204030204" pitchFamily="34" charset="0"/>
                          <a:cs typeface="Times New Roman" panose="02020603050405020304" pitchFamily="18" charset="0"/>
                        </a:rPr>
                        <a:t>Okres swoistej mowy dziecięcej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740"/>
                        </a:lnSpc>
                        <a:spcAft>
                          <a:spcPts val="0"/>
                        </a:spcAft>
                      </a:pPr>
                      <a:r>
                        <a:rPr lang="pl-PL" sz="18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Trwa od ok. trzeciego do siódmego roku życia.</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
                      </a:r>
                      <a:br>
                        <a:rPr lang="pl-PL" sz="1800" b="1" dirty="0">
                          <a:effectLst/>
                          <a:latin typeface="Calibri" panose="020F0502020204030204" pitchFamily="34" charset="0"/>
                          <a:ea typeface="Times New Roman" panose="02020603050405020304" pitchFamily="18" charset="0"/>
                          <a:cs typeface="Times New Roman" panose="02020603050405020304" pitchFamily="18" charset="0"/>
                        </a:rPr>
                      </a:b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Pojawiają się kolejne głoski a mowa się doskonali</a:t>
                      </a:r>
                      <a:r>
                        <a:rPr lang="pl-PL"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W czwartym roku pojawiają się s, z, c. Od pięciolatka możemy wymagać poprawnej wymowy głosek szeregu szumiącego: </a:t>
                      </a:r>
                      <a:r>
                        <a:rPr lang="pl-PL" sz="18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sz,ż,cz,dż</a:t>
                      </a:r>
                      <a:r>
                        <a:rPr lang="pl-PL"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oraz głoski r.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r>
                      <a:br>
                        <a:rPr lang="pl-PL" sz="1800" dirty="0">
                          <a:effectLst/>
                          <a:latin typeface="Calibri" panose="020F0502020204030204" pitchFamily="34" charset="0"/>
                          <a:ea typeface="Times New Roman" panose="02020603050405020304" pitchFamily="18" charset="0"/>
                          <a:cs typeface="Times New Roman" panose="02020603050405020304" pitchFamily="18" charset="0"/>
                        </a:rPr>
                      </a:b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Dziecko idące do szkoły powinno mieć już zakończony proces kształtowania się mowy.</a:t>
                      </a:r>
                    </a:p>
                    <a:p>
                      <a:pPr>
                        <a:lnSpc>
                          <a:spcPct val="107000"/>
                        </a:lnSpc>
                        <a:spcAft>
                          <a:spcPts val="0"/>
                        </a:spcAft>
                      </a:pPr>
                      <a:r>
                        <a:rPr lang="pl-PL"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pl-PL" sz="1600" b="1" i="1" dirty="0">
                          <a:effectLst/>
                          <a:latin typeface="Calibri" panose="020F0502020204030204" pitchFamily="34" charset="0"/>
                          <a:ea typeface="Times New Roman" panose="02020603050405020304" pitchFamily="18" charset="0"/>
                          <a:cs typeface="Times New Roman" panose="02020603050405020304" pitchFamily="18" charset="0"/>
                        </a:rPr>
                        <a:t>A. czterolatek:</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głoski s, z, c, </a:t>
                      </a:r>
                      <a:r>
                        <a:rPr lang="pl-PL" sz="1600" dirty="0" err="1">
                          <a:effectLst/>
                          <a:latin typeface="Calibri" panose="020F0502020204030204" pitchFamily="34" charset="0"/>
                          <a:ea typeface="Times New Roman" panose="02020603050405020304" pitchFamily="18" charset="0"/>
                          <a:cs typeface="Times New Roman" panose="02020603050405020304" pitchFamily="18" charset="0"/>
                        </a:rPr>
                        <a:t>dz</a:t>
                      </a: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zmiękcza;</a:t>
                      </a: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mowa jest niezrozumiała dla otoczenia;</a:t>
                      </a: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głoski k, g realizuje jak t, lub d;</a:t>
                      </a:r>
                    </a:p>
                    <a:p>
                      <a:pPr algn="l">
                        <a:spcAft>
                          <a:spcPts val="75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nie lubi uczyć się wierszyków</a:t>
                      </a:r>
                      <a:r>
                        <a:rPr lang="pl-PL"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pl-PL" sz="1600" b="1" i="1" dirty="0">
                          <a:effectLst/>
                          <a:latin typeface="Calibri" panose="020F0502020204030204" pitchFamily="34" charset="0"/>
                          <a:ea typeface="Times New Roman" panose="02020603050405020304" pitchFamily="18" charset="0"/>
                          <a:cs typeface="Times New Roman" panose="02020603050405020304" pitchFamily="18" charset="0"/>
                        </a:rPr>
                        <a:t>B. pięciolatek:</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ubogie słownictwo,</a:t>
                      </a: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jąkanie.</a:t>
                      </a:r>
                    </a:p>
                    <a:p>
                      <a:pPr algn="l">
                        <a:spcAft>
                          <a:spcPts val="0"/>
                        </a:spcAft>
                      </a:pPr>
                      <a:r>
                        <a:rPr lang="pl-PL" sz="1600" b="1" i="1" dirty="0">
                          <a:effectLst/>
                          <a:latin typeface="Calibri" panose="020F0502020204030204" pitchFamily="34" charset="0"/>
                          <a:ea typeface="Times New Roman" panose="02020603050405020304" pitchFamily="18" charset="0"/>
                          <a:cs typeface="Times New Roman" panose="02020603050405020304" pitchFamily="18" charset="0"/>
                        </a:rPr>
                        <a:t>C. sześciolatek:</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nie wymawia głoski r;</a:t>
                      </a: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nieprawidłowo wymawia głoski </a:t>
                      </a:r>
                      <a:r>
                        <a:rPr lang="pl-PL" sz="1600" dirty="0" err="1">
                          <a:effectLst/>
                          <a:latin typeface="Calibri" panose="020F0502020204030204" pitchFamily="34" charset="0"/>
                          <a:ea typeface="Times New Roman" panose="02020603050405020304" pitchFamily="18" charset="0"/>
                          <a:cs typeface="Times New Roman" panose="02020603050405020304" pitchFamily="18" charset="0"/>
                        </a:rPr>
                        <a:t>sz</a:t>
                      </a: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ż, </a:t>
                      </a:r>
                      <a:r>
                        <a:rPr lang="pl-PL" sz="1600" dirty="0" err="1">
                          <a:effectLst/>
                          <a:latin typeface="Calibri" panose="020F0502020204030204" pitchFamily="34" charset="0"/>
                          <a:ea typeface="Times New Roman" panose="02020603050405020304" pitchFamily="18" charset="0"/>
                          <a:cs typeface="Times New Roman" panose="02020603050405020304" pitchFamily="18" charset="0"/>
                        </a:rPr>
                        <a:t>cz</a:t>
                      </a: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600" dirty="0" err="1">
                          <a:effectLst/>
                          <a:latin typeface="Calibri" panose="020F0502020204030204" pitchFamily="34" charset="0"/>
                          <a:ea typeface="Times New Roman" panose="02020603050405020304" pitchFamily="18" charset="0"/>
                          <a:cs typeface="Times New Roman" panose="02020603050405020304" pitchFamily="18" charset="0"/>
                        </a:rPr>
                        <a:t>dż</a:t>
                      </a: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brak wyrazistości artykulacji.</a:t>
                      </a:r>
                    </a:p>
                    <a:p>
                      <a:pPr algn="l">
                        <a:spcAft>
                          <a:spcPts val="0"/>
                        </a:spcAft>
                      </a:pPr>
                      <a:r>
                        <a:rPr lang="pl-PL" sz="1600" b="1" i="1" dirty="0">
                          <a:effectLst/>
                          <a:latin typeface="Calibri" panose="020F0502020204030204" pitchFamily="34" charset="0"/>
                          <a:ea typeface="Times New Roman" panose="02020603050405020304" pitchFamily="18" charset="0"/>
                          <a:cs typeface="Times New Roman" panose="02020603050405020304" pitchFamily="18" charset="0"/>
                        </a:rPr>
                        <a:t>D. siedmiolatek:</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 brak wyrazistości artykulacji.</a:t>
                      </a:r>
                    </a:p>
                  </a:txBody>
                  <a:tcPr marL="68580" marR="68580" marT="0" marB="0"/>
                </a:tc>
                <a:extLst>
                  <a:ext uri="{0D108BD9-81ED-4DB2-BD59-A6C34878D82A}">
                    <a16:rowId xmlns:a16="http://schemas.microsoft.com/office/drawing/2014/main" val="1123785127"/>
                  </a:ext>
                </a:extLst>
              </a:tr>
            </a:tbl>
          </a:graphicData>
        </a:graphic>
      </p:graphicFrame>
    </p:spTree>
    <p:extLst>
      <p:ext uri="{BB962C8B-B14F-4D97-AF65-F5344CB8AC3E}">
        <p14:creationId xmlns:p14="http://schemas.microsoft.com/office/powerpoint/2010/main" val="237594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effectLst>
                  <a:outerShdw blurRad="38100" dist="38100" dir="2700000" algn="tl">
                    <a:srgbClr val="000000">
                      <a:alpha val="43137"/>
                    </a:srgbClr>
                  </a:outerShdw>
                </a:effectLst>
              </a:rPr>
              <a:t>KIEDY  PÓJŚĆ Z DZIECKIEM DO LOGOPEDY?</a:t>
            </a:r>
            <a:endParaRPr lang="pl-PL"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2589212" y="1670180"/>
            <a:ext cx="8728821" cy="4241042"/>
          </a:xfrm>
        </p:spPr>
        <p:txBody>
          <a:bodyPr>
            <a:normAutofit/>
          </a:bodyPr>
          <a:lstStyle/>
          <a:p>
            <a:r>
              <a:rPr lang="pl-PL" dirty="0">
                <a:solidFill>
                  <a:srgbClr val="333333"/>
                </a:solidFill>
                <a:latin typeface="+mj-lt"/>
              </a:rPr>
              <a:t>Rodzice często zastanawiają się, czy ich dziecko prawidłowo się rozwija. Dotyczy to również mowy. </a:t>
            </a:r>
            <a:r>
              <a:rPr lang="pl-PL" dirty="0" smtClean="0">
                <a:solidFill>
                  <a:srgbClr val="333333"/>
                </a:solidFill>
                <a:latin typeface="+mj-lt"/>
              </a:rPr>
              <a:t>Dziecko </a:t>
            </a:r>
            <a:r>
              <a:rPr lang="pl-PL" dirty="0">
                <a:solidFill>
                  <a:srgbClr val="333333"/>
                </a:solidFill>
                <a:latin typeface="+mj-lt"/>
              </a:rPr>
              <a:t>poznaje świat, dzięki rozumieniu mowy,</a:t>
            </a:r>
            <a:br>
              <a:rPr lang="pl-PL" dirty="0">
                <a:solidFill>
                  <a:srgbClr val="333333"/>
                </a:solidFill>
                <a:latin typeface="+mj-lt"/>
              </a:rPr>
            </a:br>
            <a:r>
              <a:rPr lang="pl-PL" dirty="0">
                <a:solidFill>
                  <a:srgbClr val="333333"/>
                </a:solidFill>
                <a:latin typeface="+mj-lt"/>
              </a:rPr>
              <a:t>a umiejętność mówienia pozwala mu wyrazić swoje spostrzeżenia, pragnienia i uczucia.</a:t>
            </a:r>
          </a:p>
          <a:p>
            <a:r>
              <a:rPr lang="pl-PL" b="1" i="1" dirty="0">
                <a:solidFill>
                  <a:srgbClr val="C00000"/>
                </a:solidFill>
                <a:effectLst>
                  <a:outerShdw blurRad="38100" dist="38100" dir="2700000" algn="tl">
                    <a:srgbClr val="000000">
                      <a:alpha val="43137"/>
                    </a:srgbClr>
                  </a:outerShdw>
                </a:effectLst>
                <a:latin typeface="+mj-lt"/>
              </a:rPr>
              <a:t>Pamiętajmy o tym, aby nie porównywać dzieci między sobą. Każde dziecko rozwija się indywidualnie i w swoim własnym tempie. </a:t>
            </a:r>
            <a:endParaRPr lang="pl-PL" b="1" i="1" dirty="0" smtClean="0">
              <a:solidFill>
                <a:srgbClr val="C00000"/>
              </a:solidFill>
              <a:effectLst>
                <a:outerShdw blurRad="38100" dist="38100" dir="2700000" algn="tl">
                  <a:srgbClr val="000000">
                    <a:alpha val="43137"/>
                  </a:srgbClr>
                </a:outerShdw>
              </a:effectLst>
              <a:latin typeface="+mj-lt"/>
            </a:endParaRPr>
          </a:p>
          <a:p>
            <a:r>
              <a:rPr lang="pl-PL" i="1" dirty="0" smtClean="0">
                <a:solidFill>
                  <a:schemeClr val="tx1"/>
                </a:solidFill>
                <a:latin typeface="+mj-lt"/>
                <a:ea typeface="Calibri" panose="020F0502020204030204" pitchFamily="34" charset="0"/>
                <a:cs typeface="Calibri" panose="020F0502020204030204" pitchFamily="34" charset="0"/>
              </a:rPr>
              <a:t>Należy jednak obserwować nasze dzieci i móc zareagować kiedy zauważymy coś niepokojącego.</a:t>
            </a:r>
            <a:endParaRPr lang="pl-PL" dirty="0" smtClean="0">
              <a:solidFill>
                <a:schemeClr val="tx1"/>
              </a:solidFill>
              <a:latin typeface="+mj-lt"/>
              <a:ea typeface="Calibri" panose="020F0502020204030204" pitchFamily="34" charset="0"/>
              <a:cs typeface="Calibri" panose="020F0502020204030204" pitchFamily="34" charset="0"/>
            </a:endParaRPr>
          </a:p>
          <a:p>
            <a:r>
              <a:rPr lang="pl-PL" i="1" dirty="0" smtClean="0">
                <a:latin typeface="+mj-lt"/>
              </a:rPr>
              <a:t>Jeśli dostrzeżemy odstępstwa dłuższe, powyżej 6 miesięcy od normy rozwojowej wówczas powinno nas to skłonić do szukania porady u logopedy.</a:t>
            </a:r>
            <a:endParaRPr lang="pl-PL" dirty="0" smtClean="0">
              <a:latin typeface="+mj-lt"/>
            </a:endParaRPr>
          </a:p>
          <a:p>
            <a:endParaRPr lang="pl-PL" dirty="0">
              <a:latin typeface="+mj-lt"/>
            </a:endParaRPr>
          </a:p>
        </p:txBody>
      </p:sp>
      <p:pic>
        <p:nvPicPr>
          <p:cNvPr id="4" name="Obraz 3"/>
          <p:cNvPicPr>
            <a:picLocks noChangeAspect="1"/>
          </p:cNvPicPr>
          <p:nvPr/>
        </p:nvPicPr>
        <p:blipFill>
          <a:blip r:embed="rId2"/>
          <a:stretch>
            <a:fillRect/>
          </a:stretch>
        </p:blipFill>
        <p:spPr>
          <a:xfrm>
            <a:off x="8130235" y="4954555"/>
            <a:ext cx="3617006" cy="1700115"/>
          </a:xfrm>
          <a:prstGeom prst="rect">
            <a:avLst/>
          </a:prstGeom>
        </p:spPr>
      </p:pic>
    </p:spTree>
    <p:extLst>
      <p:ext uri="{BB962C8B-B14F-4D97-AF65-F5344CB8AC3E}">
        <p14:creationId xmlns:p14="http://schemas.microsoft.com/office/powerpoint/2010/main" val="319298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616861"/>
          </a:xfrm>
        </p:spPr>
        <p:txBody>
          <a:bodyPr>
            <a:normAutofit fontScale="90000"/>
          </a:bodyPr>
          <a:lstStyle/>
          <a:p>
            <a:endParaRPr lang="pl-PL" dirty="0"/>
          </a:p>
        </p:txBody>
      </p:sp>
      <p:sp>
        <p:nvSpPr>
          <p:cNvPr id="3" name="Symbol zastępczy zawartości 2"/>
          <p:cNvSpPr>
            <a:spLocks noGrp="1"/>
          </p:cNvSpPr>
          <p:nvPr>
            <p:ph idx="1"/>
          </p:nvPr>
        </p:nvSpPr>
        <p:spPr>
          <a:xfrm>
            <a:off x="2589212" y="1455576"/>
            <a:ext cx="8915400" cy="4455646"/>
          </a:xfrm>
        </p:spPr>
        <p:txBody>
          <a:bodyPr>
            <a:normAutofit fontScale="62500" lnSpcReduction="20000"/>
          </a:bodyPr>
          <a:lstStyle/>
          <a:p>
            <a:r>
              <a:rPr lang="pl-PL" sz="2600" b="1" dirty="0">
                <a:solidFill>
                  <a:srgbClr val="C00000"/>
                </a:solidFill>
              </a:rPr>
              <a:t>Pomoc logopedy może być przydatna w przypadku, gdy dziecko:</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jest wcześniakiem,</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rozwija się wolno i nieharmonijnie,</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ma stwierdzone nieprawidłowe napięcie mięśniowe,</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późno podnosi główkę, późno siada i późno chodzi,</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ma lub miało kłopoty ze ssaniem, połykaniem, gryzieniem, żuciem,</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nieprawidłowo reaguje lub wcale nie reaguje na dźwięki otoczenia,</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mało gaworzy,</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jest mało aktywne głosowo,</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oddycha przez usta, ślini się ,</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ma nieprawidłowo zbudowane narządy mowy między innymi język, podniebienie,</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zbyt długo było karmione butelką i ssie smoczek,</a:t>
            </a:r>
          </a:p>
          <a:p>
            <a:pPr>
              <a:buFont typeface="Arial" panose="020B0604020202020204" pitchFamily="34" charset="0"/>
              <a:buChar char="•"/>
            </a:pPr>
            <a:r>
              <a:rPr lang="pl-PL" sz="2600" dirty="0">
                <a:solidFill>
                  <a:srgbClr val="333333"/>
                </a:solidFill>
                <a:ea typeface="Calibri" panose="020F0502020204030204" pitchFamily="34" charset="0"/>
                <a:cs typeface="Calibri" panose="020F0502020204030204" pitchFamily="34" charset="0"/>
              </a:rPr>
              <a:t>jest nadruchliwe bądź apatyczne.</a:t>
            </a:r>
          </a:p>
          <a:p>
            <a:endParaRPr lang="pl-PL" dirty="0"/>
          </a:p>
        </p:txBody>
      </p:sp>
    </p:spTree>
    <p:extLst>
      <p:ext uri="{BB962C8B-B14F-4D97-AF65-F5344CB8AC3E}">
        <p14:creationId xmlns:p14="http://schemas.microsoft.com/office/powerpoint/2010/main" val="322081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1596576"/>
          </a:xfrm>
        </p:spPr>
        <p:txBody>
          <a:bodyPr>
            <a:normAutofit fontScale="90000"/>
          </a:bodyPr>
          <a:lstStyle/>
          <a:p>
            <a:pPr algn="ctr"/>
            <a:r>
              <a:rPr lang="pl-PL" b="1" dirty="0"/>
              <a:t>NAJCZĘŚCIEJ SPOTYKANE WADY WYMOWY I ZABURZENIA MOWY U DZIECI</a:t>
            </a:r>
            <a:r>
              <a:rPr lang="pl-PL" dirty="0"/>
              <a:t/>
            </a:r>
            <a:br>
              <a:rPr lang="pl-PL" dirty="0"/>
            </a:br>
            <a:r>
              <a:rPr lang="pl-PL" b="1" dirty="0"/>
              <a:t>W WIEKU PRZEDSZKOLNYM</a:t>
            </a:r>
            <a:r>
              <a:rPr lang="pl-PL" dirty="0"/>
              <a:t/>
            </a:r>
            <a:br>
              <a:rPr lang="pl-PL" dirty="0"/>
            </a:br>
            <a:endParaRPr lang="pl-PL" dirty="0"/>
          </a:p>
        </p:txBody>
      </p:sp>
      <p:sp>
        <p:nvSpPr>
          <p:cNvPr id="3" name="Symbol zastępczy zawartości 2"/>
          <p:cNvSpPr>
            <a:spLocks noGrp="1"/>
          </p:cNvSpPr>
          <p:nvPr>
            <p:ph idx="1"/>
          </p:nvPr>
        </p:nvSpPr>
        <p:spPr/>
        <p:txBody>
          <a:bodyPr>
            <a:normAutofit/>
          </a:bodyPr>
          <a:lstStyle/>
          <a:p>
            <a:pPr marL="0" indent="0">
              <a:buNone/>
            </a:pPr>
            <a:endParaRPr lang="pl-PL" sz="2400" b="1" dirty="0" smtClean="0"/>
          </a:p>
          <a:p>
            <a:pPr marL="0" indent="0">
              <a:buNone/>
            </a:pPr>
            <a:r>
              <a:rPr lang="pl-PL" sz="2400" b="1" dirty="0" smtClean="0">
                <a:solidFill>
                  <a:srgbClr val="C00000"/>
                </a:solidFill>
              </a:rPr>
              <a:t>Sygmatyzm</a:t>
            </a:r>
            <a:r>
              <a:rPr lang="pl-PL" sz="2400" b="1" dirty="0">
                <a:solidFill>
                  <a:srgbClr val="C00000"/>
                </a:solidFill>
              </a:rPr>
              <a:t>  (seplenienie) </a:t>
            </a:r>
            <a:r>
              <a:rPr lang="pl-PL" sz="2400" dirty="0"/>
              <a:t>– nieprawidłowa artykulacja jednej lub wielu głosek </a:t>
            </a:r>
            <a:r>
              <a:rPr lang="pl-PL" sz="2400" dirty="0" err="1"/>
              <a:t>dentalizowanych</a:t>
            </a:r>
            <a:r>
              <a:rPr lang="pl-PL" sz="2400" dirty="0"/>
              <a:t> trzech szeregów:</a:t>
            </a:r>
          </a:p>
          <a:p>
            <a:r>
              <a:rPr lang="pl-PL" sz="2400" dirty="0">
                <a:solidFill>
                  <a:srgbClr val="00B050"/>
                </a:solidFill>
              </a:rPr>
              <a:t>szeregu szumiącego  [</a:t>
            </a:r>
            <a:r>
              <a:rPr lang="pl-PL" sz="2400" dirty="0" err="1">
                <a:solidFill>
                  <a:srgbClr val="00B050"/>
                </a:solidFill>
              </a:rPr>
              <a:t>sz</a:t>
            </a:r>
            <a:r>
              <a:rPr lang="pl-PL" sz="2400" dirty="0">
                <a:solidFill>
                  <a:srgbClr val="00B050"/>
                </a:solidFill>
              </a:rPr>
              <a:t>, ż, </a:t>
            </a:r>
            <a:r>
              <a:rPr lang="pl-PL" sz="2400" dirty="0" err="1">
                <a:solidFill>
                  <a:srgbClr val="00B050"/>
                </a:solidFill>
              </a:rPr>
              <a:t>cz</a:t>
            </a:r>
            <a:r>
              <a:rPr lang="pl-PL" sz="2400" dirty="0">
                <a:solidFill>
                  <a:srgbClr val="00B050"/>
                </a:solidFill>
              </a:rPr>
              <a:t>, </a:t>
            </a:r>
            <a:r>
              <a:rPr lang="pl-PL" sz="2400" dirty="0" err="1">
                <a:solidFill>
                  <a:srgbClr val="00B050"/>
                </a:solidFill>
              </a:rPr>
              <a:t>dż</a:t>
            </a:r>
            <a:r>
              <a:rPr lang="pl-PL" sz="2400" dirty="0">
                <a:solidFill>
                  <a:srgbClr val="00B050"/>
                </a:solidFill>
              </a:rPr>
              <a:t>],</a:t>
            </a:r>
          </a:p>
          <a:p>
            <a:r>
              <a:rPr lang="pl-PL" sz="2400" dirty="0">
                <a:solidFill>
                  <a:srgbClr val="00B0F0"/>
                </a:solidFill>
              </a:rPr>
              <a:t>szeregu syczącego [s, z, c, </a:t>
            </a:r>
            <a:r>
              <a:rPr lang="pl-PL" sz="2400" dirty="0" err="1">
                <a:solidFill>
                  <a:srgbClr val="00B0F0"/>
                </a:solidFill>
              </a:rPr>
              <a:t>dz</a:t>
            </a:r>
            <a:r>
              <a:rPr lang="pl-PL" sz="2400" dirty="0">
                <a:solidFill>
                  <a:srgbClr val="00B0F0"/>
                </a:solidFill>
              </a:rPr>
              <a:t> ]</a:t>
            </a:r>
          </a:p>
          <a:p>
            <a:r>
              <a:rPr lang="pl-PL" sz="2400" dirty="0">
                <a:solidFill>
                  <a:srgbClr val="002060"/>
                </a:solidFill>
              </a:rPr>
              <a:t>szeregu ciszącego [ś, ź, ć, </a:t>
            </a:r>
            <a:r>
              <a:rPr lang="pl-PL" sz="2400" dirty="0" err="1">
                <a:solidFill>
                  <a:srgbClr val="002060"/>
                </a:solidFill>
              </a:rPr>
              <a:t>dź</a:t>
            </a:r>
            <a:r>
              <a:rPr lang="pl-PL" sz="2400" dirty="0">
                <a:solidFill>
                  <a:srgbClr val="002060"/>
                </a:solidFill>
              </a:rPr>
              <a:t>]</a:t>
            </a:r>
          </a:p>
        </p:txBody>
      </p:sp>
      <p:pic>
        <p:nvPicPr>
          <p:cNvPr id="4" name="Obraz 3"/>
          <p:cNvPicPr>
            <a:picLocks noChangeAspect="1"/>
          </p:cNvPicPr>
          <p:nvPr/>
        </p:nvPicPr>
        <p:blipFill>
          <a:blip r:embed="rId2"/>
          <a:stretch>
            <a:fillRect/>
          </a:stretch>
        </p:blipFill>
        <p:spPr>
          <a:xfrm>
            <a:off x="8775343" y="3561086"/>
            <a:ext cx="2143125" cy="2143125"/>
          </a:xfrm>
          <a:prstGeom prst="rect">
            <a:avLst/>
          </a:prstGeom>
        </p:spPr>
      </p:pic>
    </p:spTree>
    <p:extLst>
      <p:ext uri="{BB962C8B-B14F-4D97-AF65-F5344CB8AC3E}">
        <p14:creationId xmlns:p14="http://schemas.microsoft.com/office/powerpoint/2010/main" val="4054523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muga">
  <a:themeElements>
    <a:clrScheme name="Smuga">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145</TotalTime>
  <Words>1162</Words>
  <Application>Microsoft Office PowerPoint</Application>
  <PresentationFormat>Panoramiczny</PresentationFormat>
  <Paragraphs>155</Paragraphs>
  <Slides>24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24</vt:i4>
      </vt:variant>
    </vt:vector>
  </HeadingPairs>
  <TitlesOfParts>
    <vt:vector size="32" baseType="lpstr">
      <vt:lpstr>Arial</vt:lpstr>
      <vt:lpstr>Calibri</vt:lpstr>
      <vt:lpstr>Century Gothic</vt:lpstr>
      <vt:lpstr>Roboto</vt:lpstr>
      <vt:lpstr>Times New Roman</vt:lpstr>
      <vt:lpstr>Wingdings</vt:lpstr>
      <vt:lpstr>Wingdings 3</vt:lpstr>
      <vt:lpstr>Smuga</vt:lpstr>
      <vt:lpstr>MÓWIĘ, WIĘC JESTEM</vt:lpstr>
      <vt:lpstr>Prezentacja programu PowerPoint</vt:lpstr>
      <vt:lpstr>Etapy rozwoju mowy dzieci</vt:lpstr>
      <vt:lpstr>Etapy rozwoju mowy dziecka wg  L. Kaczmarka </vt:lpstr>
      <vt:lpstr>Prezentacja programu PowerPoint</vt:lpstr>
      <vt:lpstr>Prezentacja programu PowerPoint</vt:lpstr>
      <vt:lpstr>KIEDY  PÓJŚĆ Z DZIECKIEM DO LOGOPEDY?</vt:lpstr>
      <vt:lpstr>Prezentacja programu PowerPoint</vt:lpstr>
      <vt:lpstr>NAJCZĘŚCIEJ SPOTYKANE WADY WYMOWY I ZABURZENIA MOWY U DZIECI W WIEKU PRZEDSZKOLNYM </vt:lpstr>
      <vt:lpstr>Prezentacja programu PowerPoint</vt:lpstr>
      <vt:lpstr>Prezentacja programu PowerPoint</vt:lpstr>
      <vt:lpstr>Prezentacja programu PowerPoint</vt:lpstr>
      <vt:lpstr>Prezentacja programu PowerPoint</vt:lpstr>
      <vt:lpstr>Prezentacja programu PowerPoint</vt:lpstr>
      <vt:lpstr>JAK WSPIERAĆ ROZWÓJ MOWY DZIECKA?</vt:lpstr>
      <vt:lpstr>Prezentacja programu PowerPoint</vt:lpstr>
      <vt:lpstr>Prezentacja programu PowerPoint</vt:lpstr>
      <vt:lpstr>RODZICU, ĆWICZ ZE SWOIM DZIECKIEM</vt:lpstr>
      <vt:lpstr>Prezentacja programu PowerPoint</vt:lpstr>
      <vt:lpstr>Prezentacja programu PowerPoint</vt:lpstr>
      <vt:lpstr>WSKAZÓWKI LOGOPEDYCZNE DLA RODZICÓW </vt:lpstr>
      <vt:lpstr>Prezentacja programu PowerPoint</vt:lpstr>
      <vt:lpstr>Codziennie czytaj dziecku na głos, przynajmniej 20 minut. </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MÓWIĘ, WIĘC JESTEM</dc:title>
  <dc:creator>Lidia Gruźlińska</dc:creator>
  <cp:lastModifiedBy>Lidia Gruźlińska</cp:lastModifiedBy>
  <cp:revision>18</cp:revision>
  <dcterms:created xsi:type="dcterms:W3CDTF">2024-01-07T13:40:37Z</dcterms:created>
  <dcterms:modified xsi:type="dcterms:W3CDTF">2024-01-07T16:06:27Z</dcterms:modified>
</cp:coreProperties>
</file>