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98" d="100"/>
          <a:sy n="98" d="100"/>
        </p:scale>
        <p:origin x="3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1DEA-F285-415F-B962-01082089CCAE}" type="datetimeFigureOut">
              <a:rPr lang="pl-PL" smtClean="0"/>
              <a:pPr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ratorium.wroclaw.pl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/>
              <a:t>Charakterystyka szkół ponadpodstawowych</a:t>
            </a:r>
          </a:p>
        </p:txBody>
      </p:sp>
      <p:pic>
        <p:nvPicPr>
          <p:cNvPr id="6" name="Picture 2" descr="C:\Users\SONY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Garamond" panose="02020404030301010803" pitchFamily="18" charset="0"/>
              </a:rPr>
              <a:t>Branżowa szkoła I stopnia</a:t>
            </a:r>
          </a:p>
        </p:txBody>
      </p:sp>
      <p:pic>
        <p:nvPicPr>
          <p:cNvPr id="23554" name="Picture 2" descr="C:\Users\SONY\Desktop\z19916722V,Uczniowie-podczas-zajec-w-Zespole-Szkol-Technicz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82061"/>
            <a:ext cx="6840423" cy="4567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>
            <a:extLst>
              <a:ext uri="{FF2B5EF4-FFF2-40B4-BE49-F238E27FC236}">
                <a16:creationId xmlns:a16="http://schemas.microsoft.com/office/drawing/2014/main" id="{28BE7AE0-8499-A95D-273A-1C289707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rostokąt 1"/>
          <p:cNvSpPr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/>
              <a:t> </a:t>
            </a:r>
            <a:r>
              <a:rPr lang="pl-PL" sz="1500" b="1"/>
              <a:t>Nauka trwa 3 lata,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 b="1"/>
              <a:t>zapewnia przygotowanie ogólne i zawodowe,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 b="1"/>
              <a:t>program nauczania uwzględnia praktyczną naukę zawodu, która może odbywać się w warsztatach szkolnych, Centrum Kształcenia Zawodowego lub u pracodawcy,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 b="1"/>
              <a:t>umożliwia uzyskanie dyplomu w wybranym zawodzie po zdaniu egzaminów zawodowych,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 b="1"/>
              <a:t>absolwent tej szkoły może kontynuować naukę w liceum ogólnokształcącym dla dorosłych,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 b="1"/>
              <a:t>absolwent może kontynuować naukę w Branżowej Szkole II stopnia (dotyczy to tylko wybranych zawodów),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 b="1"/>
              <a:t> absolwent tej szkoły może również zmienić lub uzupełnić swoje kwalifikacje na kwalifikacyjnych kursach zawodowych.</a:t>
            </a:r>
          </a:p>
        </p:txBody>
      </p:sp>
      <p:pic>
        <p:nvPicPr>
          <p:cNvPr id="4098" name="Picture 2" descr="仙台市の図書施設｜8BOOKs SENDAI（エイトブックス仙台）">
            <a:extLst>
              <a:ext uri="{FF2B5EF4-FFF2-40B4-BE49-F238E27FC236}">
                <a16:creationId xmlns:a16="http://schemas.microsoft.com/office/drawing/2014/main" id="{AF104203-2CAE-AA3E-33C3-749E70EF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pl-PL" sz="3700"/>
            </a:br>
            <a:endParaRPr lang="pl-PL" sz="3700"/>
          </a:p>
        </p:txBody>
      </p:sp>
      <p:sp>
        <p:nvSpPr>
          <p:cNvPr id="4" name="Symbol zastępczy tekst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pl-PL"/>
              <a:t>Nauka w branżowej szkole I stopnia trwa </a:t>
            </a:r>
            <a:r>
              <a:rPr lang="pl-PL" b="1"/>
              <a:t>3 lata</a:t>
            </a:r>
            <a:r>
              <a:rPr lang="pl-PL"/>
              <a:t>, natomiast w branżowej szkole II stopnia </a:t>
            </a:r>
            <a:r>
              <a:rPr lang="pl-PL" b="1"/>
              <a:t>– 2 lata</a:t>
            </a:r>
            <a:r>
              <a:rPr lang="pl-PL"/>
              <a:t>. Kwalifikacyjny kurs zawodowy może obejmować okres nauki do 2 lat.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136837"/>
            <a:ext cx="4038600" cy="345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/>
              <a:t>           Kto wybiera SZKOŁĘ BRANŻOWĄ ?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/>
              <a:t>Branżową szkołę I stopnia najczęściej wybiera uczeń, który woli wykonywać konkretną pracę, ma uzdolnienia praktyczne, potrafi już wykonywać niektóre czynności związane z określonym zawodem, chce szybko zdobyć zawód i usamodzielnić się. Aktualnie rynek pracy ceni młodych pracowników, którzy posiadają bardzo konkretne umiejętności i są gotowi dostosowywać się do szybko zmieniających się wymogów rynku pracy.</a:t>
            </a:r>
          </a:p>
        </p:txBody>
      </p:sp>
      <p:pic>
        <p:nvPicPr>
          <p:cNvPr id="25602" name="Picture 2" descr="C:\Users\SONY\Desktop\images (1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27692" r="27692" b="-1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/>
              <a:t>                                  WAŻNE!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pl-PL" sz="2600"/>
              <a:t>Badania rynku pracy zarówno w Polsce jak i w Europie wskazują, iż spośród 10 zawodów najbardziej dotkniętych niedoborem pracowników, szczególnie poszukiwani są wykwalifikowani pracownicy – po kształceniu zawodowym.</a:t>
            </a:r>
          </a:p>
        </p:txBody>
      </p:sp>
      <p:pic>
        <p:nvPicPr>
          <p:cNvPr id="26626" name="Picture 2" descr="C:\Users\SONY\Desktop\building-joy-planning-plans-min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11094" r="29567" b="1"/>
          <a:stretch/>
        </p:blipFill>
        <p:spPr bwMode="auto">
          <a:xfrm>
            <a:off x="5076056" y="1600200"/>
            <a:ext cx="36107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b="1"/>
              <a:t>Kwalifikacje zawodowe</a:t>
            </a:r>
          </a:p>
        </p:txBody>
      </p:sp>
      <p:pic>
        <p:nvPicPr>
          <p:cNvPr id="27650" name="Picture 2" descr="C:\Users\SONY\Desktop\pobrane.jpg"/>
          <p:cNvPicPr>
            <a:picLocks noChangeAspect="1" noChangeArrowheads="1"/>
          </p:cNvPicPr>
          <p:nvPr/>
        </p:nvPicPr>
        <p:blipFill rotWithShape="1">
          <a:blip r:embed="rId2" cstate="print"/>
          <a:srcRect r="-2" b="22306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l-PL" sz="1100" kern="1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l-PL" sz="1100" kern="1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l-PL" sz="1100" kern="1200" dirty="0">
              <a:latin typeface="+mj-lt"/>
              <a:ea typeface="+mj-ea"/>
              <a:cs typeface="+mj-cs"/>
            </a:endParaRPr>
          </a:p>
          <a:p>
            <a:pPr marL="342900" indent="-3429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400" kern="1200" dirty="0">
                <a:latin typeface="+mj-lt"/>
                <a:ea typeface="+mj-ea"/>
                <a:cs typeface="+mj-cs"/>
              </a:rPr>
              <a:t>Po potwierdzeniu każdej kwalifikacji uczeń otrzyma certyfikat.</a:t>
            </a:r>
          </a:p>
          <a:p>
            <a:pPr marL="342900" indent="-3429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400" kern="1200" dirty="0">
                <a:latin typeface="+mj-lt"/>
                <a:ea typeface="+mj-ea"/>
                <a:cs typeface="+mj-cs"/>
              </a:rPr>
              <a:t> Po potwierdzeniu wszystkich wyodrębnionych w danym zawodzie kwalifikacji i ukończeniu szkoły uczeń otrzyma dyplom z tytułem zawodowym</a:t>
            </a:r>
            <a:r>
              <a:rPr lang="pl-PL" sz="1100" kern="12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" name="Prostokąt 1"/>
          <p:cNvSpPr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/>
              <a:t>W zawodach zostały wyodrębnione i nazwane kwalifikacje, które będą potwierdzane w ramach egzaminów zewnętrznych.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/>
              <a:t> Kwalifikacja zawodowa to zasób wiadomości i zakres umiejętności, pozwalający na samodzielne wykonywanie konkretnego zadania lub zestawu zadań zawodowych</a:t>
            </a:r>
            <a:br>
              <a:rPr lang="pl-PL" sz="2000" dirty="0"/>
            </a:br>
            <a:r>
              <a:rPr lang="pl-PL" sz="2000" dirty="0"/>
              <a:t>i umożliwiający podjęcie pracy.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0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dirty="0"/>
              <a:t> </a:t>
            </a:r>
          </a:p>
        </p:txBody>
      </p:sp>
      <p:pic>
        <p:nvPicPr>
          <p:cNvPr id="5122" name="Picture 2" descr="Doradztwo zawodowe - Szkoła Podstawowa nr 29">
            <a:extLst>
              <a:ext uri="{FF2B5EF4-FFF2-40B4-BE49-F238E27FC236}">
                <a16:creationId xmlns:a16="http://schemas.microsoft.com/office/drawing/2014/main" id="{81B27BB9-A303-16DE-5C6F-7D46F0FA8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01342"/>
            <a:ext cx="4038600" cy="352367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dirty="0"/>
              <a:t>	</a:t>
            </a:r>
            <a:r>
              <a:rPr lang="pl-PL"/>
              <a:t>               WAŻNE!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W Branżowej Szkole I stopnia i Branżowej Szkole II stopnia w zawodach, wyodrębniono tylko jedną kwalifikację. 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W Technikum w zawodach zostały wyodrębnione dwie kwalifikacje. Każdą kwalifikację uczeń zdaje w czasie nauki na egzaminie zawodowym, do którego przystąpienie jest obowiązkowe.</a:t>
            </a:r>
          </a:p>
        </p:txBody>
      </p:sp>
      <p:pic>
        <p:nvPicPr>
          <p:cNvPr id="28674" name="Picture 2" descr="C:\Users\SONY\Desktop\8bVKfMOjZnBwPu2.jpe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35511" r="4926" b="-1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Garamond" panose="02020404030301010803" pitchFamily="18" charset="0"/>
              </a:rPr>
              <a:t>ZASADY REKRUTACJI DO SZKÓŁ PONADPODSTAWOWYCH</a:t>
            </a:r>
          </a:p>
        </p:txBody>
      </p:sp>
      <p:pic>
        <p:nvPicPr>
          <p:cNvPr id="29699" name="Picture 3" descr="C:\Users\SONY\Desktop\2Lbt9PJ7rxTEAZ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169936" cy="3449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1340768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Garamond" panose="02020404030301010803" pitchFamily="18" charset="0"/>
              </a:rPr>
              <a:t>Każdego roku Dolnośląski Kurator Oświaty wydaje zarządzenie o zasadach rekrutacji do szkół obowiązujące w województwie dolnośląskim. Znajdziesz je na stronie kuratorium:</a:t>
            </a:r>
          </a:p>
          <a:p>
            <a:pPr algn="just"/>
            <a:endParaRPr lang="pl-PL" sz="2800" dirty="0">
              <a:latin typeface="Garamond" panose="02020404030301010803" pitchFamily="18" charset="0"/>
            </a:endParaRPr>
          </a:p>
          <a:p>
            <a:pPr algn="just"/>
            <a:r>
              <a:rPr lang="pl-PL" sz="2800" b="1" dirty="0">
                <a:latin typeface="Garamond" panose="02020404030301010803" pitchFamily="18" charset="0"/>
                <a:hlinkClick r:id="rId2"/>
              </a:rPr>
              <a:t>www.kuratorium.wroclaw.pl</a:t>
            </a:r>
            <a:r>
              <a:rPr lang="pl-PL" sz="2800" b="1" dirty="0">
                <a:latin typeface="Garamond" panose="02020404030301010803" pitchFamily="18" charset="0"/>
              </a:rPr>
              <a:t>,</a:t>
            </a:r>
          </a:p>
          <a:p>
            <a:pPr algn="just"/>
            <a:r>
              <a:rPr lang="pl-PL" sz="2800" b="1" dirty="0">
                <a:latin typeface="Garamond" panose="02020404030301010803" pitchFamily="18" charset="0"/>
              </a:rPr>
              <a:t> w zakładce Szkoły, placówki – Rekrutacja. </a:t>
            </a:r>
          </a:p>
          <a:p>
            <a:pPr algn="just"/>
            <a:endParaRPr lang="pl-PL" sz="28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29958A-F9B9-1142-7770-5A26A169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/>
              <a:t>Uwaga, ósmoklasisto!</a:t>
            </a:r>
            <a:br>
              <a:rPr lang="pl-PL" sz="3700"/>
            </a:br>
            <a:endParaRPr lang="pl-PL" sz="37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5490DE-5EFE-37B5-3E21-64E0BBEE9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Warto się nad tym zastanowić : </a:t>
            </a:r>
          </a:p>
          <a:p>
            <a:pPr marL="0" indent="0">
              <a:buNone/>
            </a:pPr>
            <a:r>
              <a:rPr lang="pl-PL"/>
              <a:t>czy chcę być mechanikiem, elektrykiem, lekarzem, czy górnikiem? Jaką szkołę wybrać?</a:t>
            </a:r>
            <a:br>
              <a:rPr lang="pl-PL"/>
            </a:br>
            <a:r>
              <a:rPr lang="pl-PL"/>
              <a:t>Może liceum, a może technikum?</a:t>
            </a:r>
            <a:br>
              <a:rPr lang="pl-PL"/>
            </a:br>
            <a:endParaRPr lang="pl-PL"/>
          </a:p>
        </p:txBody>
      </p:sp>
      <p:pic>
        <p:nvPicPr>
          <p:cNvPr id="1026" name="Picture 2" descr="Dziewczynka jak Malinka: Zapowiedź moich wypocin">
            <a:extLst>
              <a:ext uri="{FF2B5EF4-FFF2-40B4-BE49-F238E27FC236}">
                <a16:creationId xmlns:a16="http://schemas.microsoft.com/office/drawing/2014/main" id="{69282677-95AB-8B2D-A556-B6DE2209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11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 kern="1200">
                <a:latin typeface="+mj-lt"/>
                <a:ea typeface="+mj-ea"/>
                <a:cs typeface="+mj-cs"/>
              </a:rPr>
              <a:t>Na co warto zwrócić uwagę w procesie rekrutacji?.</a:t>
            </a:r>
          </a:p>
        </p:txBody>
      </p:sp>
      <p:sp>
        <p:nvSpPr>
          <p:cNvPr id="3" name="Prostokąt 2"/>
          <p:cNvSpPr/>
          <p:nvPr/>
        </p:nvSpPr>
        <p:spPr>
          <a:xfrm>
            <a:off x="457200" y="1600200"/>
            <a:ext cx="4038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11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4200" dirty="0"/>
              <a:t>Możesz ubiegać się o przyjęcie do dowolnej liczby oddziałów/klas w obrębie </a:t>
            </a:r>
            <a:r>
              <a:rPr lang="pl-PL" sz="4200" b="1" dirty="0"/>
              <a:t>trzech szkół </a:t>
            </a:r>
            <a:r>
              <a:rPr lang="pl-PL" sz="4200" dirty="0"/>
              <a:t>ponadpodstawowych, objętych systemem rekrutacji,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4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4200" dirty="0"/>
              <a:t>możesz ustalić własną </a:t>
            </a:r>
            <a:r>
              <a:rPr lang="pl-PL" sz="4200" b="1" dirty="0"/>
              <a:t>listę preferencji</a:t>
            </a:r>
            <a:r>
              <a:rPr lang="pl-PL" sz="4200" dirty="0"/>
              <a:t>, czyli </a:t>
            </a:r>
            <a:r>
              <a:rPr lang="pl-PL" sz="4200" b="1" dirty="0"/>
              <a:t>kolejność szkół i klas</a:t>
            </a:r>
            <a:r>
              <a:rPr lang="pl-PL" sz="4200" dirty="0"/>
              <a:t>, którymi jesteś zainteresowany,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4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4200" dirty="0"/>
              <a:t>jeżeli będziesz ubiegał się o przyjęcie do </a:t>
            </a:r>
            <a:r>
              <a:rPr lang="pl-PL" sz="4200" b="1" dirty="0"/>
              <a:t>klasy dwujęzycznej </a:t>
            </a:r>
            <a:r>
              <a:rPr lang="pl-PL" sz="4200" dirty="0"/>
              <a:t>będziesz zobowiązany złożyć w szkole deklarację przystąpienia do dodatkowego sprawdzianu kompetencji językowych, podpisaną przez rodziców lub prawnych opiekunów i przystąpić do sprawdzianu w wyznaczonym terminie</a:t>
            </a:r>
            <a:r>
              <a:rPr lang="pl-PL" sz="2900" dirty="0"/>
              <a:t>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9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9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9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9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9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9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9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9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9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900" dirty="0"/>
              <a:t> </a:t>
            </a:r>
          </a:p>
        </p:txBody>
      </p:sp>
      <p:pic>
        <p:nvPicPr>
          <p:cNvPr id="6146" name="Picture 2" descr="Aktualności">
            <a:extLst>
              <a:ext uri="{FF2B5EF4-FFF2-40B4-BE49-F238E27FC236}">
                <a16:creationId xmlns:a16="http://schemas.microsoft.com/office/drawing/2014/main" id="{413403AA-8811-AFFC-7265-05C767C5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9347" y="1600200"/>
            <a:ext cx="3496306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itle 1">
            <a:extLst>
              <a:ext uri="{FF2B5EF4-FFF2-40B4-BE49-F238E27FC236}">
                <a16:creationId xmlns:a16="http://schemas.microsoft.com/office/drawing/2014/main" id="{566B98D9-0FDF-9ACE-2D50-264B92FB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rostokąt 1"/>
          <p:cNvSpPr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/>
              <a:t>1. listy przyjęć uczniów do oddziałów sporządzone są na podstawie sumy punktów rekrutacyjnych, zaznaczonych w podaniu i potwierdzonych odpowiednimi dokumentami: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15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/>
              <a:t> - świadectwo ukończenia szkoły podstawowej,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/>
              <a:t>-zaświadczenie o szczegółowych wynikach egzaminu                  ósmoklasisty,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/>
              <a:t>- zaświadczenia potwierdzające pozytywny wynik sprawdzianu kompetencji językowych lub uzdolnień kierunkowych (pozytywny wynik próby fizycznej),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/>
              <a:t>zaświadczenie o uzyskaniu wysokiego miejsca w konkursach,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/>
              <a:t>(dodatkowe punktowane osiągnięcia wymienione na świadectwie ukończenia szkoły).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1500"/>
          </a:p>
        </p:txBody>
      </p:sp>
      <p:pic>
        <p:nvPicPr>
          <p:cNvPr id="7170" name="Picture 2" descr="blog-drogowskaz | PRZEGLĄD KABARETÓW PAKA">
            <a:extLst>
              <a:ext uri="{FF2B5EF4-FFF2-40B4-BE49-F238E27FC236}">
                <a16:creationId xmlns:a16="http://schemas.microsoft.com/office/drawing/2014/main" id="{2F50B913-0E7A-D03D-F7BA-1074747D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934" y="1600200"/>
            <a:ext cx="3999131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itle 1">
            <a:extLst>
              <a:ext uri="{FF2B5EF4-FFF2-40B4-BE49-F238E27FC236}">
                <a16:creationId xmlns:a16="http://schemas.microsoft.com/office/drawing/2014/main" id="{EC973741-DDE7-BD4B-F79A-8FCCA9A7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rostokąt 1"/>
          <p:cNvSpPr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/>
              <a:t> - </a:t>
            </a:r>
            <a:r>
              <a:rPr lang="pl-PL" sz="1500" b="1"/>
              <a:t>rekrutacja do szkół i klas sportowych oraz szkół mistrzostwa sportowego</a:t>
            </a:r>
            <a:r>
              <a:rPr lang="pl-PL" sz="1500"/>
              <a:t> wymaga spełnienia dodatkowych kryteriów  formalnych, między innymi: będziesz zobowiązany złożyć w szkole w odpowiednim terminie deklarację przystąpienia do dodatkowego sprawdzianu próby fizycznej, zgodę rodziców lub opiekunów prawnych, opinię lekarza medycyny sportowej, opinię trenera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/>
              <a:t>- dopuszcza się również możliwość przeprowadzenia sprawdzianu uzdolnień kierunkowych, jeżeli program nauczania realizowany w danym oddziale lub szkole wymaga od kandydatów szczególnych uzdolnień, np. plastycznych lub muzycznych</a:t>
            </a:r>
          </a:p>
        </p:txBody>
      </p:sp>
      <p:pic>
        <p:nvPicPr>
          <p:cNvPr id="8196" name="Picture 4" descr="blog-drogowskaz | PRZEGLĄD KABARETÓW PAKA">
            <a:extLst>
              <a:ext uri="{FF2B5EF4-FFF2-40B4-BE49-F238E27FC236}">
                <a16:creationId xmlns:a16="http://schemas.microsoft.com/office/drawing/2014/main" id="{5ACE77C1-45DC-AF1D-64FA-A7975BE39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934" y="1600200"/>
            <a:ext cx="3999131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itle 1">
            <a:extLst>
              <a:ext uri="{FF2B5EF4-FFF2-40B4-BE49-F238E27FC236}">
                <a16:creationId xmlns:a16="http://schemas.microsoft.com/office/drawing/2014/main" id="{B7DEE9FA-926F-8E77-6990-F519EBF5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rostokąt 1"/>
          <p:cNvSpPr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15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1500" b="1" dirty="0"/>
              <a:t>                                  UWAGA 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 b="1" dirty="0"/>
              <a:t>Laureaci i finaliści ogólnopolskich olimpiad </a:t>
            </a:r>
            <a:r>
              <a:rPr lang="pl-PL" sz="1500" dirty="0"/>
              <a:t>przedmiotowych organizowanych dla uczniów szkół podstawowych oraz laureaci konkursów przedmiotowych o zasięgu wojewódzkim i ogólnopolskim, których program obejmuje w całości lub poszerza treści podstawy programowej, co najmniej jednego przedmiotu (co potwierdza właściwy kurator oświaty, wydając stosowne zaświadczenie), przyjmowani są do wybranej szkoły ponadpodstawowej niezależnie od kryteriów.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15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500" dirty="0"/>
              <a:t>Po wprowadzeniu ocen i pozostałych informacji do systemu, program komputerowy </a:t>
            </a:r>
            <a:r>
              <a:rPr lang="pl-PL" sz="1500" b="1" dirty="0"/>
              <a:t>liczy punkty i kwalifikuje uczniów do danej klasy.</a:t>
            </a:r>
            <a:r>
              <a:rPr lang="pl-PL" sz="1500" dirty="0"/>
              <a:t> </a:t>
            </a:r>
          </a:p>
        </p:txBody>
      </p:sp>
      <p:pic>
        <p:nvPicPr>
          <p:cNvPr id="9218" name="Picture 2" descr="blog-drogowskaz | PRZEGLĄD KABARETÓW PAKA">
            <a:extLst>
              <a:ext uri="{FF2B5EF4-FFF2-40B4-BE49-F238E27FC236}">
                <a16:creationId xmlns:a16="http://schemas.microsoft.com/office/drawing/2014/main" id="{21E8C836-66D2-326F-C553-F75700D9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934" y="1600200"/>
            <a:ext cx="3999131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dirty="0"/>
              <a:t>        Liceum ogólnokształcące</a:t>
            </a:r>
          </a:p>
        </p:txBody>
      </p:sp>
      <p:pic>
        <p:nvPicPr>
          <p:cNvPr id="3074" name="Picture 2" descr="C:\Users\SONY\Desktop\Liceum-ogólnokształcące-300x251.jpg"/>
          <p:cNvPicPr>
            <a:picLocks noChangeAspect="1" noChangeArrowheads="1"/>
          </p:cNvPicPr>
          <p:nvPr/>
        </p:nvPicPr>
        <p:blipFill rotWithShape="1">
          <a:blip r:embed="rId2" cstate="print"/>
          <a:srcRect t="807" b="33461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14BBE85B-05CC-E56B-FE9A-309BF352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Prostokąt 1"/>
          <p:cNvSpPr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/>
              <a:t> </a:t>
            </a:r>
            <a:r>
              <a:rPr lang="pl-PL" sz="2000" b="1"/>
              <a:t>Nauka trwa 4 lata,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b="1"/>
              <a:t>zapewnia wykształcenie ogólne,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b="1"/>
              <a:t>z kilku przedmiotów realizowany jest   program rozszerzony o przygotowanie do egzaminu maturalnego,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b="1"/>
              <a:t>kontynuowanie nauki na studiach wyższych po zdaniu egzaminu maturalnego,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b="1"/>
              <a:t>kontynuowanie nauki w wybranych zawodach w szkole policealnej lub na kwalifikacyjnych kursach zawodowych.</a:t>
            </a:r>
          </a:p>
        </p:txBody>
      </p:sp>
      <p:pic>
        <p:nvPicPr>
          <p:cNvPr id="2050" name="Picture 2" descr="仙台市の図書施設｜8BOOKs SENDAI（エイトブックス仙台）">
            <a:extLst>
              <a:ext uri="{FF2B5EF4-FFF2-40B4-BE49-F238E27FC236}">
                <a16:creationId xmlns:a16="http://schemas.microsoft.com/office/drawing/2014/main" id="{E6B555D1-C3EC-096C-FA2A-D3D31198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         </a:t>
            </a:r>
            <a:r>
              <a:rPr lang="pl-PL" sz="4000" b="1" dirty="0"/>
              <a:t>Kto  wybiera LICEUM ?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200" b="1"/>
              <a:t>Najczęściej liceum wybiera absolwent szkoły podstawowej, który w nauce osiągał bardzo dobre lub dobre wyniki, ma różnorodne zainteresowania, rozumie potrzebę stałego uzupełnienia wiedzy, jest otwarty na zmiany zachodzące w świecie i swoją przyszłość wiąże z ukończeniem studiów wyższych.</a:t>
            </a:r>
          </a:p>
        </p:txBody>
      </p:sp>
      <p:pic>
        <p:nvPicPr>
          <p:cNvPr id="19458" name="Picture 2" descr="C:\Users\SONY\Desktop\depositphotos_164572950-stock-photo-high-school-students-taking-exam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17430" r="17431" b="1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/>
              <a:t>Technikum</a:t>
            </a:r>
          </a:p>
        </p:txBody>
      </p:sp>
      <p:pic>
        <p:nvPicPr>
          <p:cNvPr id="20482" name="Picture 2" descr="C:\Users\SONY\Desktop\DSC_5206.jpg"/>
          <p:cNvPicPr>
            <a:picLocks noChangeAspect="1" noChangeArrowheads="1"/>
          </p:cNvPicPr>
          <p:nvPr/>
        </p:nvPicPr>
        <p:blipFill rotWithShape="1">
          <a:blip r:embed="rId2" cstate="print"/>
          <a:srcRect t="11013" b="6286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1629F664-DE8B-0E8F-CA94-82AAE70C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rostokąt 1"/>
          <p:cNvSpPr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/>
              <a:t> Nauka trwa 5 lat,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/>
              <a:t>szkoła przygotowuje do egzaminu maturalnego i zawodowego,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/>
              <a:t>proponuje przedmioty na poziomie rozszerzonym,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/>
              <a:t>program nauczania obejmuje oprócz przedmiotów ogólnych i zawodowych praktykę zawodową,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/>
              <a:t>zdanie egzaminu maturalnego umożliwia kontynuowania nauki na studiach wyższych,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l-PL"/>
              <a:t>umożliwia uzyskanie dyplomu potwierdzającego uzyskanie tytułu technika w wybranym zawodzie po zdaniu egzaminów zawodowych.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/>
          </a:p>
        </p:txBody>
      </p:sp>
      <p:pic>
        <p:nvPicPr>
          <p:cNvPr id="3074" name="Picture 2" descr="仙台市の図書施設｜8BOOKs SENDAI（エイトブックス仙台）">
            <a:extLst>
              <a:ext uri="{FF2B5EF4-FFF2-40B4-BE49-F238E27FC236}">
                <a16:creationId xmlns:a16="http://schemas.microsoft.com/office/drawing/2014/main" id="{724B3194-5FA2-87CA-FC67-874C8C41C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/>
              <a:t>Kto wybiera TECHNIKUM ?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200"/>
              <a:t>Najczęściej technikum wybiera absolwent, który ma wyraźne zainteresowania zawodowe, chce zdobyć zawód i być może kontynuować naukę na studiach wyższych. O miejsce</a:t>
            </a:r>
            <a:br>
              <a:rPr lang="pl-PL" sz="2200"/>
            </a:br>
            <a:r>
              <a:rPr lang="pl-PL" sz="2200"/>
              <a:t>w technikum ubiegają się uczniowie z bardzo różną ilością punktów rekrutacyjnych, zarówno bardzo dobrze uczący się, jak</a:t>
            </a:r>
            <a:br>
              <a:rPr lang="pl-PL" sz="2200"/>
            </a:br>
            <a:r>
              <a:rPr lang="pl-PL" sz="2200"/>
              <a:t>i ci z niższymi wynikami w nauce.</a:t>
            </a:r>
          </a:p>
        </p:txBody>
      </p:sp>
      <p:pic>
        <p:nvPicPr>
          <p:cNvPr id="6" name="Picture 2" descr="C:\Users\SONY\Desktop\106785_940.jpg">
            <a:extLst>
              <a:ext uri="{FF2B5EF4-FFF2-40B4-BE49-F238E27FC236}">
                <a16:creationId xmlns:a16="http://schemas.microsoft.com/office/drawing/2014/main" id="{D43C78F9-6B3F-F38E-A788-8B927E82E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7613" r="23048" b="1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dirty="0"/>
              <a:t>                                </a:t>
            </a:r>
            <a:r>
              <a:rPr lang="pl-PL"/>
              <a:t>WAŻNE!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/>
              <a:t>Obecnie wzrasta zapotrzebowanie na pracowników posiadających wykształcenie techniczne. Obserwuje się niedobór absolwentów technikum, co wpływa, że propozycje rynku pracy stają się bardziej sprzyjające zarówno pod względem ilości ofert pracy jak i wysokości zarobków.</a:t>
            </a:r>
          </a:p>
        </p:txBody>
      </p:sp>
      <p:pic>
        <p:nvPicPr>
          <p:cNvPr id="22530" name="Picture 2" descr="C:\Users\SONY\Desktop\unnamed (1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4448" r="6319" b="-1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1003</Words>
  <Application>Microsoft Office PowerPoint</Application>
  <PresentationFormat>Pokaz na ekranie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Motyw pakietu Office</vt:lpstr>
      <vt:lpstr>Charakterystyka szkół ponadpodstawowych</vt:lpstr>
      <vt:lpstr>Uwaga, ósmoklasisto! </vt:lpstr>
      <vt:lpstr>        Liceum ogólnokształcące</vt:lpstr>
      <vt:lpstr>Prezentacja programu PowerPoint</vt:lpstr>
      <vt:lpstr>             Kto  wybiera LICEUM ?</vt:lpstr>
      <vt:lpstr>Technikum</vt:lpstr>
      <vt:lpstr>Prezentacja programu PowerPoint</vt:lpstr>
      <vt:lpstr>Kto wybiera TECHNIKUM ?</vt:lpstr>
      <vt:lpstr>                                WAŻNE!</vt:lpstr>
      <vt:lpstr>Branżowa szkoła I stopnia</vt:lpstr>
      <vt:lpstr>Prezentacja programu PowerPoint</vt:lpstr>
      <vt:lpstr> </vt:lpstr>
      <vt:lpstr>           Kto wybiera SZKOŁĘ BRANŻOWĄ ?</vt:lpstr>
      <vt:lpstr>                                  WAŻNE!</vt:lpstr>
      <vt:lpstr>Kwalifikacje zawodowe</vt:lpstr>
      <vt:lpstr>Prezentacja programu PowerPoint</vt:lpstr>
      <vt:lpstr>                WAŻNE!</vt:lpstr>
      <vt:lpstr>ZASADY REKRUTACJI DO SZKÓŁ PONADPODSTAWOWYCH</vt:lpstr>
      <vt:lpstr>Prezentacja programu PowerPoint</vt:lpstr>
      <vt:lpstr>Na co warto zwrócić uwagę w procesie rekrutacji?.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Charakterystyka szkół ponadpodstawowych</dc:title>
  <dc:creator>SONY</dc:creator>
  <cp:lastModifiedBy>Ewcia Mackiew</cp:lastModifiedBy>
  <cp:revision>35</cp:revision>
  <dcterms:created xsi:type="dcterms:W3CDTF">2020-03-25T15:52:04Z</dcterms:created>
  <dcterms:modified xsi:type="dcterms:W3CDTF">2024-02-23T15:24:12Z</dcterms:modified>
</cp:coreProperties>
</file>