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ACD5BC-101B-4934-A2A7-94E4D2287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F524AB4-857B-45A5-942A-BB877B47A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38B892-362B-4C0E-99FB-BAC38D1A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30C6-6059-4213-824C-D6CD82D34EB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C5C6E1-E5FA-4180-8C22-40537C83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013810-BC13-471A-8D20-73C62046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65-92DF-42CE-998A-E3FEA592D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22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9954C1-CE45-42B2-89FF-BB87ABEC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95D57B2-678D-4D46-B286-1A987C650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C72080-08ED-42B3-8CBB-D2523FBF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30C6-6059-4213-824C-D6CD82D34EB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BDD315-1543-4123-B869-A1CE01E3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FF1D13-80A0-4929-8981-DE8E9CB7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65-92DF-42CE-998A-E3FEA592D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94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04FA1E5-7F2C-46B8-A698-ADA7752D3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7B68CE9-907E-4BF9-ADB3-AAC93E3CF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BF0FB2-0212-431B-8AE0-59BE3B3A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30C6-6059-4213-824C-D6CD82D34EB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4EFBD9-F09E-428B-ACA5-B52E5F26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D8A890-8712-41F2-BC55-6FCA97F3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65-92DF-42CE-998A-E3FEA592D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91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EB569-1160-4BAC-A6A1-B5FC333D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1CFC51-EE81-450F-8772-5F0A16F60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E2C435-554D-45B1-8E2C-1FB4609B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30C6-6059-4213-824C-D6CD82D34EB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22A198-B15D-426E-91C0-AF387EE5A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40BF85-DD08-41AD-A03A-601C0F1D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65-92DF-42CE-998A-E3FEA592D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71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976331-C9B3-4270-9E74-F20A8060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761BAA-CDD4-402B-A3DA-6A601AA1A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2A23B6-DF73-48D9-8B7C-7187EE5B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30C6-6059-4213-824C-D6CD82D34EB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9BB18B-78B1-4FC9-BC5B-C8501834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435C77-EA7E-4E9B-9D53-1F01C4AC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65-92DF-42CE-998A-E3FEA592D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16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F4240B-EACD-4C13-9D4F-B734E418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220D68-5054-43BB-8974-B7ECB7B7F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54B787-D628-4901-AAA5-4D47710E8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69CF49-1E26-4B77-9879-BBD181B7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30C6-6059-4213-824C-D6CD82D34EB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49B62E5-06F1-4182-B03E-9283E845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081B6F0-66A7-4EF8-BC00-D8445F53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65-92DF-42CE-998A-E3FEA592D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1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FE1A29-A2A4-45F1-9379-B23A2F79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50C7B7-DFA6-4F97-8868-A2C6BD2C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6B778E-F56F-4858-9046-30B3B9F1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106E8DF-97CB-4E12-8E36-02310D970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5BCC1DA-2734-46DF-916C-172C39318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0118A53-EA51-4929-BEA6-F7273794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30C6-6059-4213-824C-D6CD82D34EB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784B2D4-1177-4EDB-B143-A544DA78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E27A49D-0D6D-405F-9287-CFEACE68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65-92DF-42CE-998A-E3FEA592D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04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538510-96FE-44A7-985A-4DC93FF7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5DDACAB-3110-417C-B880-601A1B64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30C6-6059-4213-824C-D6CD82D34EB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C375774-77B5-4ADD-B33C-C79ACBAA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E85649F-973B-4D46-B791-3D1EBDEE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65-92DF-42CE-998A-E3FEA592D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06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E9FE7B9-64DD-494F-B2D8-46910BCA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30C6-6059-4213-824C-D6CD82D34EB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C72B0D4-BD11-48EA-9144-95F21705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64E1D8-AFEE-4520-9261-51694FDA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65-92DF-42CE-998A-E3FEA592D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05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1511BA-ABFB-43C8-B767-506D1EF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7DC1B2-4728-4D7F-9B8C-2DB482E91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F8AB4D-C05D-435E-9A09-E72D321C2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A62F894-0205-4D70-9997-95B6154C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30C6-6059-4213-824C-D6CD82D34EB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0CAFA4-3A44-4A76-BA8B-5776853C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867FD7-3BBA-4432-B223-18B5DD45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65-92DF-42CE-998A-E3FEA592D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22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518326-558F-4B83-AD83-4163AAE4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72EC72-7CCE-46E6-9B46-5D6BCA0B4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B66FBC-B24B-4B91-8FEB-04D58B18F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BAE59A-B3B9-49C7-8313-3A381908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30C6-6059-4213-824C-D6CD82D34EB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A03E4E-9F24-461B-9AAE-61B786AA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21027D5-E007-48C7-8505-7B321155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7565-92DF-42CE-998A-E3FEA592D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98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A6A432B-953D-4B5D-878C-56F717A9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E19CC2-F028-48CA-8A0E-3ACE347D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DD96A8-DA28-44F1-BB5B-FDF0EF49A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D30C6-6059-4213-824C-D6CD82D34EB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4AE62C-14B2-487C-BF5D-D9BCFF990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76430A-73A0-4D1A-B570-F21F13579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E7565-92DF-42CE-998A-E3FEA592D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65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ukawpolsce.pap.pl/aktualnosci/news%2C30050%2Cpolak-odkryl-w-tanzanii-setki-malowidel-naskalnych.html" TargetMode="External"/><Relationship Id="rId4" Type="http://schemas.openxmlformats.org/officeDocument/2006/relationships/hyperlink" Target="http://naukawpolsce.pap.pl/aktualnosci/news%2C30425%2Cw-egipcie-znaleziono-szczatki-miniaturowego-ps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ukawpolsce.pap.pl/aktualnosci/news%2C31519%2Codkryto-miejsce-pierwszej-lokalizacji-torunia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aukawpolsce.pap.pl/aktualnosci/news%2C77871%2Codkrycie-polakow-rak-wysyla-do-wezlow-chlonnych-zlosliwe-oprogramowanie.html" TargetMode="External"/><Relationship Id="rId2" Type="http://schemas.openxmlformats.org/officeDocument/2006/relationships/hyperlink" Target="http://naukawpolsce.pap.pl/aktualnosci/news%2C27643%2Cnowatorski-zabieg-leczenia-guza-mozgu-przeprowadzili-polscy-specjalisci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aukawpolsce.pap.pl/aktualnosci/news,32707,gowin-perspektywy-rozwoju-przemyslu-kosmicznego-w-polsce-rysuja-sie" TargetMode="External"/><Relationship Id="rId2" Type="http://schemas.openxmlformats.org/officeDocument/2006/relationships/hyperlink" Target="http://naukawpolsce.pap.pl/aktualnosci/news,80466,polskie-teleskopy-pomagaja-sledzic-zagrozenia-na-orbicie-kosmiczne-smiec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aukawpolsce.pap.pl/aktualnosci/news%2C78129%2Cdroga-mleczna-w-trzech-wymiarach-od-warszawskich-astronomow.html" TargetMode="External"/><Relationship Id="rId2" Type="http://schemas.openxmlformats.org/officeDocument/2006/relationships/hyperlink" Target="http://naukawpolsce.pap.pl/aktualnosci/news%2C80660%2Cpomyslny-start-misji-do-slonca-przygotowanej-przez-esa-i-nasa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aukawpolsce.pap.pl/aktualnosci/news,32274,ekspertka-w-ratowanie-ginacych-jezykow-trzeba-zaangazowac-lokaln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Górny widok dwóch osób rozmawiających w ogrodzie">
            <a:extLst>
              <a:ext uri="{FF2B5EF4-FFF2-40B4-BE49-F238E27FC236}">
                <a16:creationId xmlns:a16="http://schemas.microsoft.com/office/drawing/2014/main" id="{57FF9658-AB59-4F08-9AF6-E14E2A424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2C41C5-1D79-4BDF-AB4A-D7AD1F816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100" b="1" i="0">
                <a:effectLst/>
                <a:latin typeface="Work Sans"/>
              </a:rPr>
              <a:t>Współcześni polscy naukowcy, wynalazcy i ich badania</a:t>
            </a:r>
            <a:br>
              <a:rPr lang="pl-PL" sz="4100" b="1" i="0">
                <a:effectLst/>
                <a:latin typeface="Work Sans"/>
              </a:rPr>
            </a:br>
            <a:endParaRPr lang="pl-PL" sz="41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813A17-BE4A-41C3-8898-D896342C5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l-PL" sz="2000" dirty="0"/>
              <a:t>Przygotował Samorząd Uczniowski Szkoły Podstawowej w Białołęce oraz Szkolna Biblioteka.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2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5CBBCBA-336D-4D5E-BDA3-536CB448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ARCHEOLOGIA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sta del grande complesso piramidale di Giza in Egitto">
            <a:extLst>
              <a:ext uri="{FF2B5EF4-FFF2-40B4-BE49-F238E27FC236}">
                <a16:creationId xmlns:a16="http://schemas.microsoft.com/office/drawing/2014/main" id="{0B9F18A1-50C9-4D02-8961-8AD66B607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9" r="232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760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ustynne wydmy">
            <a:extLst>
              <a:ext uri="{FF2B5EF4-FFF2-40B4-BE49-F238E27FC236}">
                <a16:creationId xmlns:a16="http://schemas.microsoft.com/office/drawing/2014/main" id="{60E93251-E4BD-469B-8612-03804A393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r="24289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9DC786A-F4DD-4B94-8A3E-D5475E28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ARCHEOLOGIA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454F1D-40C9-4985-B4CA-00EA1AEBB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pl-PL" sz="1700" b="0" i="0">
                <a:solidFill>
                  <a:srgbClr val="000000"/>
                </a:solidFill>
                <a:effectLst/>
                <a:latin typeface="Work Sans"/>
              </a:rPr>
              <a:t>Polacy - w tym archeozoolog dr Marta Osypińska z Instytutu Archeologii i Etnologii PAN w Poznaniu - pokazali, że w pierwszych wiekach naszej ery w Egipcie hodowano psy-miniatury. </a:t>
            </a:r>
            <a:r>
              <a:rPr lang="pl-PL" sz="1700" b="0" i="0" u="none" strike="noStrike">
                <a:solidFill>
                  <a:srgbClr val="000000"/>
                </a:solidFill>
                <a:effectLst/>
                <a:latin typeface="Work Sans"/>
                <a:hlinkClick r:id="rId4"/>
              </a:rPr>
              <a:t>Potwierdziło to znalezisko szczątków maltańczyka o wysokości (a raczej niskości) 30 cm, pochodzące niemal sprzed 2 tys. lat. </a:t>
            </a:r>
            <a:endParaRPr lang="pl-PL" sz="1700" b="0" i="0">
              <a:solidFill>
                <a:srgbClr val="000000"/>
              </a:solidFill>
              <a:effectLst/>
              <a:latin typeface="Work Sans"/>
            </a:endParaRPr>
          </a:p>
          <a:p>
            <a:r>
              <a:rPr lang="pl-PL" sz="1700" b="0" i="0" u="none" strike="noStrike">
                <a:solidFill>
                  <a:srgbClr val="000000"/>
                </a:solidFill>
                <a:effectLst/>
                <a:latin typeface="Work Sans"/>
                <a:hlinkClick r:id="rId5"/>
              </a:rPr>
              <a:t>Setki malowideł naskalnych, z których najstarsze mogą mieć nawet kilkanaście tysięcy lat</a:t>
            </a:r>
            <a:r>
              <a:rPr lang="pl-PL" sz="1700" b="0" i="0">
                <a:solidFill>
                  <a:srgbClr val="000000"/>
                </a:solidFill>
                <a:effectLst/>
                <a:latin typeface="Work Sans"/>
              </a:rPr>
              <a:t>, odkrył polski archeolog Maciej Grzelczyk z UJ na terenie rezerwatu Swaga Swaga w Tanzanii. Wśród najciekawszych są wizerunki przedstawiające meteory lub komety. </a:t>
            </a:r>
          </a:p>
          <a:p>
            <a:endParaRPr lang="pl-PL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6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chód słońca w deser">
            <a:extLst>
              <a:ext uri="{FF2B5EF4-FFF2-40B4-BE49-F238E27FC236}">
                <a16:creationId xmlns:a16="http://schemas.microsoft.com/office/drawing/2014/main" id="{CC1D5138-B93F-4A56-AD09-D1289645B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2" r="5432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1D3F922-6B6D-4A90-92B4-1A80ADD5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ARCHEOLOGIA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919127-9749-4C4E-AEDB-888E4D091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pl-PL" sz="2000" b="0" i="0">
                <a:solidFill>
                  <a:srgbClr val="000000"/>
                </a:solidFill>
                <a:effectLst/>
                <a:latin typeface="Work Sans"/>
              </a:rPr>
              <a:t>Przy okazji urodzin najsłynniejszego na świecie toruńskiego uczonego - Mikołaja Kopernika - warto przypomnieć </a:t>
            </a:r>
            <a:r>
              <a:rPr lang="pl-PL" sz="2000" b="0" i="0" u="none" strike="noStrike">
                <a:solidFill>
                  <a:srgbClr val="000000"/>
                </a:solidFill>
                <a:effectLst/>
                <a:latin typeface="Work Sans"/>
                <a:hlinkClick r:id="rId4"/>
              </a:rPr>
              <a:t>odkrycie archeologów, że miejsce, w którym w średniowieczu założono Toruń, położone było ok. 10 km. na zachód od obecnego zabytkowego centrum - Starego Miasta. </a:t>
            </a:r>
            <a:r>
              <a:rPr lang="pl-PL" sz="2000" b="0" i="0">
                <a:solidFill>
                  <a:srgbClr val="000000"/>
                </a:solidFill>
                <a:effectLst/>
                <a:latin typeface="Work Sans"/>
              </a:rPr>
              <a:t>Było otoczone wałem i fosami. Naukowcy ustalili to między innymi dzięki analizie zdjęć lotniczych. Prace zespołu koordynowała Romualda Uziembło z Muzeum Okręgowego w Toruniu. </a:t>
            </a:r>
            <a:endParaRPr lang="pl-PL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1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802EFA-C64C-46DD-99BA-FD38D5F0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>
                <a:effectLst/>
              </a:rPr>
              <a:t>MEDYCYNA I NAUKI O ZDROWIU</a:t>
            </a:r>
            <a:br>
              <a:rPr lang="en-US" sz="5400" b="1" i="0">
                <a:effectLst/>
              </a:rPr>
            </a:b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Składanie i produkcja szczepionek">
            <a:extLst>
              <a:ext uri="{FF2B5EF4-FFF2-40B4-BE49-F238E27FC236}">
                <a16:creationId xmlns:a16="http://schemas.microsoft.com/office/drawing/2014/main" id="{8F0038F3-70B8-418E-91A1-A9259CAE3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r="1272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3695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FD0E8E8-C530-4B2D-A01A-CCD47590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5D6855-F7F1-40AB-A644-826C03264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2448" y="3131936"/>
            <a:ext cx="1240640" cy="1240638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C65388C-2EC9-49CB-94AE-C126FD4C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763" y="0"/>
            <a:ext cx="6067239" cy="6858000"/>
          </a:xfrm>
          <a:custGeom>
            <a:avLst/>
            <a:gdLst>
              <a:gd name="connsiteX0" fmla="*/ 1619628 w 6067239"/>
              <a:gd name="connsiteY0" fmla="*/ 0 h 6858000"/>
              <a:gd name="connsiteX1" fmla="*/ 6067239 w 6067239"/>
              <a:gd name="connsiteY1" fmla="*/ 0 h 6858000"/>
              <a:gd name="connsiteX2" fmla="*/ 6067239 w 6067239"/>
              <a:gd name="connsiteY2" fmla="*/ 6858000 h 6858000"/>
              <a:gd name="connsiteX3" fmla="*/ 1619627 w 6067239"/>
              <a:gd name="connsiteY3" fmla="*/ 6858000 h 6858000"/>
              <a:gd name="connsiteX4" fmla="*/ 1615622 w 6067239"/>
              <a:gd name="connsiteY4" fmla="*/ 6854853 h 6858000"/>
              <a:gd name="connsiteX5" fmla="*/ 0 w 6067239"/>
              <a:gd name="connsiteY5" fmla="*/ 3429000 h 6858000"/>
              <a:gd name="connsiteX6" fmla="*/ 1615622 w 6067239"/>
              <a:gd name="connsiteY6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239" h="6858000">
                <a:moveTo>
                  <a:pt x="1619628" y="0"/>
                </a:moveTo>
                <a:lnTo>
                  <a:pt x="6067239" y="0"/>
                </a:lnTo>
                <a:lnTo>
                  <a:pt x="6067239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62B7C1D-B627-4FCA-9295-7D7187655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7837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05F209-47AA-4333-BC1C-573B806E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091821"/>
            <a:ext cx="3781109" cy="4674358"/>
          </a:xfrm>
        </p:spPr>
        <p:txBody>
          <a:bodyPr anchor="ctr">
            <a:normAutofit/>
          </a:bodyPr>
          <a:lstStyle/>
          <a:p>
            <a:r>
              <a:rPr lang="pl-PL" sz="5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Work Sans"/>
              </a:rPr>
              <a:t>MEDYCYNA I NAUKI O ZDROWIU</a:t>
            </a:r>
            <a:br>
              <a:rPr lang="pl-PL" sz="5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Work Sans"/>
              </a:rPr>
            </a:br>
            <a:endParaRPr lang="pl-PL" sz="5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8BA101-B61C-4713-BFA9-D3AA71D0F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412" y="1091821"/>
            <a:ext cx="4363895" cy="4674357"/>
          </a:xfrm>
        </p:spPr>
        <p:txBody>
          <a:bodyPr anchor="ctr">
            <a:normAutofit/>
          </a:bodyPr>
          <a:lstStyle/>
          <a:p>
            <a:r>
              <a:rPr lang="pl-PL" sz="1500" b="0" i="0" u="none" strike="noStrike">
                <a:solidFill>
                  <a:schemeClr val="bg1"/>
                </a:solidFill>
                <a:effectLst/>
                <a:latin typeface="Work Sans"/>
                <a:hlinkClick r:id="rId2"/>
              </a:rPr>
              <a:t>Pierwszy na świecie zabieg wewnątrznaczyniowego podania leku do złośliwego guza mózgu pod kontrolą rezonansu magnetycznego</a:t>
            </a:r>
            <a:r>
              <a:rPr lang="pl-PL" sz="1500" b="0" i="0">
                <a:solidFill>
                  <a:schemeClr val="bg1"/>
                </a:solidFill>
                <a:effectLst/>
                <a:latin typeface="Work Sans"/>
              </a:rPr>
              <a:t> przeprowadzili w listopadzie 2017 r. Polacy. Dr Michał Zawadzki ze szpitala MSWiA w Warszawie oraz prof. Mirosław Janowski z Johns Hopkins University w USA, którzy wykonali zabieg, twierdzą, że metoda ta może zrewolucjonizować leczenie guzów mózgu. </a:t>
            </a:r>
          </a:p>
          <a:p>
            <a:r>
              <a:rPr lang="pl-PL" sz="1500" b="0" i="0">
                <a:solidFill>
                  <a:schemeClr val="bg1"/>
                </a:solidFill>
                <a:effectLst/>
                <a:latin typeface="Work Sans"/>
              </a:rPr>
              <a:t>Polscy naukowcy z zespołu prof. Jakuba Gołąba z Warszawskiego Uniwersytetu Medycznego</a:t>
            </a:r>
            <a:r>
              <a:rPr lang="pl-PL" sz="1500" b="0" i="0" u="none" strike="noStrike">
                <a:solidFill>
                  <a:schemeClr val="bg1"/>
                </a:solidFill>
                <a:effectLst/>
                <a:latin typeface="Work Sans"/>
                <a:hlinkClick r:id="rId3"/>
              </a:rPr>
              <a:t> odkryli nowy mechanizm, którym posługują się komórki nowotworowe, by oszukać układ odpornościowy.</a:t>
            </a:r>
            <a:r>
              <a:rPr lang="pl-PL" sz="1500" b="0" i="0">
                <a:solidFill>
                  <a:schemeClr val="bg1"/>
                </a:solidFill>
                <a:effectLst/>
                <a:latin typeface="Work Sans"/>
              </a:rPr>
              <a:t> Komórki raka mogą wysyłać do węzłów chłonnych "złośliwe oprogramowanie" blokujące działanie limfocytów. Trwają już prace nad terapią wykorzystującą tę wiedzę. </a:t>
            </a:r>
          </a:p>
          <a:p>
            <a:endParaRPr lang="pl-PL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7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Kolorowy zawijas ze światła neonowego">
            <a:extLst>
              <a:ext uri="{FF2B5EF4-FFF2-40B4-BE49-F238E27FC236}">
                <a16:creationId xmlns:a16="http://schemas.microsoft.com/office/drawing/2014/main" id="{EC2CEEBD-1F8A-45A7-9B5A-AEC03DF99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" b="919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6B7168-39FF-4C40-B5C8-D7A0304D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/>
              <a:t>KOSMOS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107810-3578-4151-99BE-2FD7E90AE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650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D0E8E8-C530-4B2D-A01A-CCD47590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5D6855-F7F1-40AB-A644-826C03264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2448" y="3131936"/>
            <a:ext cx="1240640" cy="1240638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65388C-2EC9-49CB-94AE-C126FD4C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763" y="0"/>
            <a:ext cx="6067239" cy="6858000"/>
          </a:xfrm>
          <a:custGeom>
            <a:avLst/>
            <a:gdLst>
              <a:gd name="connsiteX0" fmla="*/ 1619628 w 6067239"/>
              <a:gd name="connsiteY0" fmla="*/ 0 h 6858000"/>
              <a:gd name="connsiteX1" fmla="*/ 6067239 w 6067239"/>
              <a:gd name="connsiteY1" fmla="*/ 0 h 6858000"/>
              <a:gd name="connsiteX2" fmla="*/ 6067239 w 6067239"/>
              <a:gd name="connsiteY2" fmla="*/ 6858000 h 6858000"/>
              <a:gd name="connsiteX3" fmla="*/ 1619627 w 6067239"/>
              <a:gd name="connsiteY3" fmla="*/ 6858000 h 6858000"/>
              <a:gd name="connsiteX4" fmla="*/ 1615622 w 6067239"/>
              <a:gd name="connsiteY4" fmla="*/ 6854853 h 6858000"/>
              <a:gd name="connsiteX5" fmla="*/ 0 w 6067239"/>
              <a:gd name="connsiteY5" fmla="*/ 3429000 h 6858000"/>
              <a:gd name="connsiteX6" fmla="*/ 1615622 w 6067239"/>
              <a:gd name="connsiteY6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239" h="6858000">
                <a:moveTo>
                  <a:pt x="1619628" y="0"/>
                </a:moveTo>
                <a:lnTo>
                  <a:pt x="6067239" y="0"/>
                </a:lnTo>
                <a:lnTo>
                  <a:pt x="6067239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2B7C1D-B627-4FCA-9295-7D7187655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7837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361E92-FBC9-4D4C-A9AB-BF4B4DD8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091821"/>
            <a:ext cx="3781109" cy="4674358"/>
          </a:xfrm>
        </p:spPr>
        <p:txBody>
          <a:bodyPr anchor="ctr">
            <a:normAutofit/>
          </a:bodyPr>
          <a:lstStyle/>
          <a:p>
            <a:r>
              <a:rPr lang="pl-PL" sz="6600">
                <a:solidFill>
                  <a:schemeClr val="tx1">
                    <a:lumMod val="85000"/>
                    <a:lumOff val="15000"/>
                  </a:schemeClr>
                </a:solidFill>
              </a:rPr>
              <a:t>KOSMOS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DFD6AA-C2AC-471F-B56F-A5C0512C5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412" y="1091821"/>
            <a:ext cx="4363895" cy="4674357"/>
          </a:xfrm>
        </p:spPr>
        <p:txBody>
          <a:bodyPr anchor="ctr">
            <a:normAutofit/>
          </a:bodyPr>
          <a:lstStyle/>
          <a:p>
            <a:r>
              <a:rPr lang="pl-PL" sz="1800" b="0" i="0" u="none" strike="noStrike">
                <a:solidFill>
                  <a:schemeClr val="bg1"/>
                </a:solidFill>
                <a:effectLst/>
                <a:latin typeface="Work Sans"/>
                <a:hlinkClick r:id="rId2"/>
              </a:rPr>
              <a:t>Dzięki polskim naukowcom na orbicie krąży już 5 satelitów. </a:t>
            </a:r>
            <a:r>
              <a:rPr lang="pl-PL" sz="1800" b="0" i="0">
                <a:solidFill>
                  <a:schemeClr val="bg1"/>
                </a:solidFill>
                <a:effectLst/>
                <a:latin typeface="Work Sans"/>
              </a:rPr>
              <a:t>Są to dwa satelity BRITE (Lem i Heweliusz), KRAKsat, PWSat2 oraz Światowid. Polskim satelitą był również PWSat, jednak zakończył on już swoją misję. Na orbicie znajduje się też polsko-fiński projekt ICEYE. </a:t>
            </a:r>
          </a:p>
          <a:p>
            <a:r>
              <a:rPr lang="pl-PL" sz="1800" b="0" i="0" u="none" strike="noStrike">
                <a:solidFill>
                  <a:schemeClr val="bg1"/>
                </a:solidFill>
                <a:effectLst/>
                <a:latin typeface="Work Sans"/>
                <a:hlinkClick r:id="rId3"/>
              </a:rPr>
              <a:t>Polscy naukowcy i inżynierowie pomagali też w przygotowaniu sprzętu dla ważnych międzynarodowych misji kosmicznych</a:t>
            </a:r>
            <a:r>
              <a:rPr lang="pl-PL" sz="1800" b="0" i="0">
                <a:solidFill>
                  <a:schemeClr val="bg1"/>
                </a:solidFill>
                <a:effectLst/>
                <a:latin typeface="Work Sans"/>
              </a:rPr>
              <a:t>, m.in. misji Rosetta ESA (na potrzeby której wykonano w Polsce instrument o nazwie MUPUS), marsjańskiej misji InSight NASA (na potrzeby której stworzono w kraju tzw. Kreta, czyli penetrator) czy rosyjskiej misji Phobos-Grunt (dla której powstał penetrator podpowierzchniowy o nazwie CHOMIK).</a:t>
            </a:r>
          </a:p>
          <a:p>
            <a:endParaRPr lang="pl-PL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9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3D14B3A-62F2-4AB7-BDF7-A385A8B8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chemeClr val="bg1"/>
                </a:solidFill>
              </a:rPr>
              <a:t>KOSMOS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41D798-D26C-4441-BA0C-BE67316C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pl-PL" sz="1500" b="0" i="0" u="none" strike="noStrike">
                <a:solidFill>
                  <a:schemeClr val="bg1"/>
                </a:solidFill>
                <a:effectLst/>
                <a:latin typeface="Work Sans"/>
                <a:hlinkClick r:id="rId2"/>
              </a:rPr>
              <a:t>Polacy mają wkład w misję Solar Orbiter, która w lutym 2020 r. ruszyła w stronę Słońca.</a:t>
            </a:r>
            <a:r>
              <a:rPr lang="pl-PL" sz="1500" b="0" i="0">
                <a:solidFill>
                  <a:schemeClr val="bg1"/>
                </a:solidFill>
                <a:effectLst/>
                <a:latin typeface="Work Sans"/>
              </a:rPr>
              <a:t> Naukowcy z Warszawy i Wrocławia opracowali – wraz ze Szwajcarami, Czechami, Niemcami i Francuzami – STIX (Spectrometer/Telescope for Imaging X-rays). To specjalny rodzaj teleskopu rentgenowskiego, który zarejestruje rozbłyski na Słońcu.</a:t>
            </a:r>
          </a:p>
          <a:p>
            <a:r>
              <a:rPr lang="pl-PL" sz="1500" b="0" i="0" u="none" strike="noStrike">
                <a:solidFill>
                  <a:schemeClr val="bg1"/>
                </a:solidFill>
                <a:effectLst/>
                <a:latin typeface="Work Sans"/>
                <a:hlinkClick r:id="rId3"/>
              </a:rPr>
              <a:t>Unikalną, trójwymiarową mapę Drogi Mlecznej </a:t>
            </a:r>
            <a:r>
              <a:rPr lang="pl-PL" sz="1500" b="0" i="0">
                <a:solidFill>
                  <a:schemeClr val="bg1"/>
                </a:solidFill>
                <a:effectLst/>
                <a:latin typeface="Work Sans"/>
              </a:rPr>
              <a:t>zaprezentowali naukowcy z Obserwatorium Astronomicznego UW, pracujący w ramach projektu Optical Gravitational Lensing Experiment (OGLE). Mapa dostarcza nowych informacji na temat m.in. historii naszej Galaktyki. </a:t>
            </a:r>
          </a:p>
          <a:p>
            <a:r>
              <a:rPr lang="pl-PL" sz="1500" b="0" i="0">
                <a:solidFill>
                  <a:schemeClr val="bg1"/>
                </a:solidFill>
                <a:effectLst/>
                <a:latin typeface="Work Sans"/>
              </a:rPr>
              <a:t>Odkryta w 2017 roku, pochodząca spoza Układu Słonecznego planetoida `Oumuamua nie wiruje ruchem prostym, a raczej "koziołkuje" w przestrzeni kosmicznej - wynika z obserwacji przeprowadzonych pod kierunkiem astronomów z Uniwersytetu Jagiellońskiego.</a:t>
            </a:r>
          </a:p>
          <a:p>
            <a:endParaRPr lang="pl-PL" sz="150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732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piralny wzór muszli">
            <a:extLst>
              <a:ext uri="{FF2B5EF4-FFF2-40B4-BE49-F238E27FC236}">
                <a16:creationId xmlns:a16="http://schemas.microsoft.com/office/drawing/2014/main" id="{89C77570-05C9-47B8-BD87-93B420670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9" r="-1" b="1093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EC500E-1256-45F3-B8C9-18A8DD73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Autofit/>
          </a:bodyPr>
          <a:lstStyle/>
          <a:p>
            <a:r>
              <a:rPr lang="pl-PL" sz="3200" dirty="0"/>
              <a:t>Zadanie </a:t>
            </a:r>
            <a:r>
              <a:rPr lang="pl-PL" sz="3200" dirty="0" err="1"/>
              <a:t>domowe-projekt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9B7197-5550-4CA6-8ACB-8DEDDF754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66199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7FF540-4FF5-4913-928D-4CDE3748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DZIEŃ NAUKI POLSKIEJ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A1D7C7-CBF1-4AC5-B587-67D7F0FA1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l-PL" sz="1700" b="1" i="0">
                <a:effectLst/>
                <a:latin typeface="Open Sans" panose="020B0606030504020204" pitchFamily="34" charset="0"/>
              </a:rPr>
              <a:t>Dziś, 19 lutego br. po raz pierwszy obchodzimy nowe święto państwowe - Dzień Nauki Polskiej. Jako datę corocznych obchodów wyznaczono dzień urodzin Mikołaja Kopernika w uznaniu jego wybitnych zasług na polu astronomii. </a:t>
            </a:r>
          </a:p>
          <a:p>
            <a:r>
              <a:rPr lang="pl-PL" sz="1700" b="1" i="0">
                <a:effectLst/>
                <a:latin typeface="Open Sans" panose="020B0606030504020204" pitchFamily="34" charset="0"/>
              </a:rPr>
              <a:t>Dzisiejsze święto stanowić ma inspirację do pójścia w ślady wybitnych polskich badaczy i wzmocnienia zainteresowania nauką.</a:t>
            </a:r>
            <a:endParaRPr lang="pl-PL" sz="1700"/>
          </a:p>
        </p:txBody>
      </p:sp>
      <p:pic>
        <p:nvPicPr>
          <p:cNvPr id="5" name="Obraz 4" descr="Czerwone wykresy na Gree AD słupkowy i liczby powyżej miasta Panorama">
            <a:extLst>
              <a:ext uri="{FF2B5EF4-FFF2-40B4-BE49-F238E27FC236}">
                <a16:creationId xmlns:a16="http://schemas.microsoft.com/office/drawing/2014/main" id="{7050D836-011E-4D28-BB9A-F6962059F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r="595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699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łączenie abstrakcyjne w postaci szarych teł">
            <a:extLst>
              <a:ext uri="{FF2B5EF4-FFF2-40B4-BE49-F238E27FC236}">
                <a16:creationId xmlns:a16="http://schemas.microsoft.com/office/drawing/2014/main" id="{8A2E866E-D050-4BF0-817A-449BE04B1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AD92EC-4C4C-4499-96A7-3045A555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endParaRPr lang="pl-PL" sz="3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0A1F85-615E-42BF-8FBD-87786852D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8365266" cy="2619839"/>
          </a:xfrm>
        </p:spPr>
        <p:txBody>
          <a:bodyPr anchor="ctr">
            <a:normAutofit/>
          </a:bodyPr>
          <a:lstStyle/>
          <a:p>
            <a:r>
              <a:rPr lang="pl-PL" sz="1800" b="0" i="0" dirty="0">
                <a:effectLst/>
                <a:latin typeface="Open Sans" panose="020B0606030504020204" pitchFamily="34" charset="0"/>
              </a:rPr>
              <a:t>Jak podano w uzasadnieniu ustawy z dnia 9 stycznia 2020 r. ustanowienie nowego święta państwowego „stanie się wyrazem najwyższego uznania dla dokonań rodzimych naukowców w ponad 1000-letniej historii naszego narodu i państwa”. Projektodawcy zaznaczyli, że przez stulecia nauka stanowiła kluczowy impuls do rozwoju intelektualnego, społecznego i gospodarczego. 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14984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F32F68-6560-421D-952E-55142C76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endParaRPr lang="pl-PL" sz="54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AF4E87-B48B-4E82-8D03-1EEFCDB4B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0" y="882315"/>
            <a:ext cx="7876033" cy="5294647"/>
          </a:xfrm>
        </p:spPr>
        <p:txBody>
          <a:bodyPr>
            <a:normAutofit/>
          </a:bodyPr>
          <a:lstStyle/>
          <a:p>
            <a:r>
              <a:rPr lang="pl-PL" sz="2200" b="0" i="0" dirty="0">
                <a:effectLst/>
                <a:latin typeface="Open Sans" panose="020B0606030504020204" pitchFamily="34" charset="0"/>
              </a:rPr>
              <a:t>Wśród najwybitniejszych rodzimych naukowców, oprócz Mikołaja Kopernika, wskazano również Jana Heweliusza, Ignacego Łukasiewicza, Karola Olszewskiego, Zygmunta Wróblewskiego, Marię Skłodowską-Curie, Henryka Arctowskiego, Ludwika Hirszfelda, Jana </a:t>
            </a:r>
            <a:r>
              <a:rPr lang="pl-PL" sz="2200" b="0" i="0" dirty="0" err="1">
                <a:effectLst/>
                <a:latin typeface="Open Sans" panose="020B0606030504020204" pitchFamily="34" charset="0"/>
              </a:rPr>
              <a:t>Czochralskiego</a:t>
            </a:r>
            <a:r>
              <a:rPr lang="pl-PL" sz="2200" b="0" i="0" dirty="0">
                <a:effectLst/>
                <a:latin typeface="Open Sans" panose="020B0606030504020204" pitchFamily="34" charset="0"/>
              </a:rPr>
              <a:t> i Stefana Banacha.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82159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C99B57-6D88-4D4A-AF5C-E2888016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endParaRPr lang="pl-PL" sz="54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0BE254-B994-421C-BA0F-C2F615F63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pl-PL" sz="2200" b="0" i="0">
                <a:effectLst/>
                <a:latin typeface="Open Sans" panose="020B0606030504020204" pitchFamily="34" charset="0"/>
              </a:rPr>
              <a:t>Ustawę o ustanowieniu Dnia Nauki Polskiej Prezydent Andrzej Duda podpisał 3 lutego br.</a:t>
            </a:r>
            <a:endParaRPr lang="pl-PL" sz="2200"/>
          </a:p>
        </p:txBody>
      </p:sp>
    </p:spTree>
    <p:extLst>
      <p:ext uri="{BB962C8B-B14F-4D97-AF65-F5344CB8AC3E}">
        <p14:creationId xmlns:p14="http://schemas.microsoft.com/office/powerpoint/2010/main" val="325034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83AEB8E-D667-4E20-8F3D-C0A30254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4038600" cy="3505200"/>
          </a:xfrm>
        </p:spPr>
        <p:txBody>
          <a:bodyPr anchor="t">
            <a:normAutofit/>
          </a:bodyPr>
          <a:lstStyle/>
          <a:p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0DDEB4-AC67-44D4-8F73-491520AB0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305" y="1676400"/>
            <a:ext cx="8013895" cy="3505200"/>
          </a:xfrm>
        </p:spPr>
        <p:txBody>
          <a:bodyPr>
            <a:normAutofit/>
          </a:bodyPr>
          <a:lstStyle/>
          <a:p>
            <a:r>
              <a:rPr lang="pl-PL" sz="2400" b="0" i="0" dirty="0">
                <a:solidFill>
                  <a:schemeClr val="tx1">
                    <a:alpha val="55000"/>
                  </a:schemeClr>
                </a:solidFill>
                <a:effectLst/>
                <a:latin typeface="Work Sans"/>
              </a:rPr>
              <a:t>Przy okazji Dnia Nauki Polskiej ważne jest, aby przypomnieć badania z udziałem Polaków. Niekoniecznie te najważniejsze, ale te, o których było w ostatnich latach głośno - lub przynajmniej warto, by jeszcze głośno się zrobiło.</a:t>
            </a:r>
            <a:endParaRPr lang="pl-PL" sz="24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7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6D6ECB-3942-45CD-91FC-E7C25749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i="0">
                <a:effectLst/>
              </a:rPr>
              <a:t>NAUKI HUMANISTYCZNE</a:t>
            </a:r>
            <a:br>
              <a:rPr lang="en-US" sz="3800" b="1" i="0">
                <a:effectLst/>
              </a:rPr>
            </a:br>
            <a:endParaRPr lang="en-US" sz="38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kcyjny obraz przedstawiający tęczowe światłowody">
            <a:extLst>
              <a:ext uri="{FF2B5EF4-FFF2-40B4-BE49-F238E27FC236}">
                <a16:creationId xmlns:a16="http://schemas.microsoft.com/office/drawing/2014/main" id="{E3D67C16-2AFA-4006-B3BD-BFF6CD672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83" r="2026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623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53B86A-3688-4590-934F-8CD074A9B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036222-7F97-43EF-AF1A-2B06BAC9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C638B7-C55E-4E8E-ABDC-CBD417F0D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59AC2-C98F-4C93-B774-B19EE1B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95600" y="990600"/>
            <a:ext cx="92964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BE0018-71CC-49B1-8440-FC738B75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676400"/>
            <a:ext cx="6781800" cy="1216153"/>
          </a:xfrm>
        </p:spPr>
        <p:txBody>
          <a:bodyPr anchor="t">
            <a:normAutofit/>
          </a:bodyPr>
          <a:lstStyle/>
          <a:p>
            <a:r>
              <a:rPr lang="pl-PL" sz="4000" dirty="0"/>
              <a:t>NAUKI HUMANISTYCZNE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03514C-B106-43A9-9682-9AC71953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3429000"/>
            <a:ext cx="6781800" cy="1752599"/>
          </a:xfrm>
        </p:spPr>
        <p:txBody>
          <a:bodyPr>
            <a:normAutofit/>
          </a:bodyPr>
          <a:lstStyle/>
          <a:p>
            <a:r>
              <a:rPr lang="pl-PL" sz="1700" b="0" i="0">
                <a:solidFill>
                  <a:schemeClr val="tx1">
                    <a:alpha val="55000"/>
                  </a:schemeClr>
                </a:solidFill>
                <a:effectLst/>
                <a:latin typeface="Work Sans"/>
              </a:rPr>
              <a:t>W Polsce aktualnie mówi się 17 rdzennymi językami i odmianami językowymi - i nie są one bynajmniej różnymi odmianami polskiego. Większość z tych języków - jak np. wilamowski czy łemkowski - zagrożona jest wyginięciem. Dr hab. Justyna Olko z UW, która koordynowała </a:t>
            </a:r>
            <a:r>
              <a:rPr lang="pl-PL" sz="1700" b="0" i="0" u="none" strike="noStrike">
                <a:solidFill>
                  <a:schemeClr val="tx1">
                    <a:alpha val="55000"/>
                  </a:schemeClr>
                </a:solidFill>
                <a:effectLst/>
                <a:latin typeface="Work Sans"/>
                <a:hlinkClick r:id="rId2"/>
              </a:rPr>
              <a:t>projekt poświęcony rewitalizacji języków</a:t>
            </a:r>
            <a:r>
              <a:rPr lang="pl-PL" sz="1700" b="0" i="0">
                <a:solidFill>
                  <a:schemeClr val="tx1">
                    <a:alpha val="55000"/>
                  </a:schemeClr>
                </a:solidFill>
                <a:effectLst/>
                <a:latin typeface="Work Sans"/>
              </a:rPr>
              <a:t>, uważa, że ginących języków nie można ratować wyłącznie w gronie naukowców. Musi być w to zaangażowana lokalna społeczność. </a:t>
            </a:r>
            <a:endParaRPr lang="pl-PL" sz="17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7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450AB8-EAE5-4D59-BCCE-4DA6E923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NAUKI HUMANISTYCZNE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8BCBC7-C5A8-4A02-9878-24F887EAB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3C3C3C"/>
                </a:solidFill>
                <a:effectLst/>
                <a:latin typeface="Work Sans"/>
              </a:rPr>
              <a:t>Ekonomistka dr hab. Anna Matysiak z UW - laureatka grantu ERC </a:t>
            </a:r>
            <a:r>
              <a:rPr lang="pl-PL" b="0" i="0" dirty="0" err="1">
                <a:solidFill>
                  <a:srgbClr val="3C3C3C"/>
                </a:solidFill>
                <a:effectLst/>
                <a:latin typeface="Work Sans"/>
              </a:rPr>
              <a:t>Consolidator</a:t>
            </a:r>
            <a:r>
              <a:rPr lang="pl-PL" b="0" i="0" dirty="0">
                <a:solidFill>
                  <a:srgbClr val="3C3C3C"/>
                </a:solidFill>
                <a:effectLst/>
                <a:latin typeface="Work Sans"/>
              </a:rPr>
              <a:t> Grant - bada, jak na decyzje o posiadaniu dzieci wpływają zmiany zachodzące na rynku pracy. Badaczka analizuje, jak zmienia się podejście do rodziny w kontekście globalizacji czy zmian technologii. Badania wykona w krajach Unii Europejskiej, USA i Australii.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42186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896</Words>
  <Application>Microsoft Office PowerPoint</Application>
  <PresentationFormat>Panoramiczny</PresentationFormat>
  <Paragraphs>33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Work Sans</vt:lpstr>
      <vt:lpstr>Motyw pakietu Office</vt:lpstr>
      <vt:lpstr>Współcześni polscy naukowcy, wynalazcy i ich badania </vt:lpstr>
      <vt:lpstr>DZIEŃ NAUKI POLSKIEJ</vt:lpstr>
      <vt:lpstr>Prezentacja programu PowerPoint</vt:lpstr>
      <vt:lpstr>Prezentacja programu PowerPoint</vt:lpstr>
      <vt:lpstr>Prezentacja programu PowerPoint</vt:lpstr>
      <vt:lpstr>Prezentacja programu PowerPoint</vt:lpstr>
      <vt:lpstr>NAUKI HUMANISTYCZNE </vt:lpstr>
      <vt:lpstr>NAUKI HUMANISTYCZNE</vt:lpstr>
      <vt:lpstr>NAUKI HUMANISTYCZNE</vt:lpstr>
      <vt:lpstr>ARCHEOLOGIA</vt:lpstr>
      <vt:lpstr>ARCHEOLOGIA</vt:lpstr>
      <vt:lpstr>ARCHEOLOGIA</vt:lpstr>
      <vt:lpstr>MEDYCYNA I NAUKI O ZDROWIU </vt:lpstr>
      <vt:lpstr>MEDYCYNA I NAUKI O ZDROWIU </vt:lpstr>
      <vt:lpstr>KOSMOS</vt:lpstr>
      <vt:lpstr>KOSMOS</vt:lpstr>
      <vt:lpstr>KOSMOS</vt:lpstr>
      <vt:lpstr>Zadanie domowe-projekt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Współcześni polscy naukowcy, wynalazcy i ich badania</dc:title>
  <dc:creator>paweł kozdras</dc:creator>
  <cp:lastModifiedBy>paweł kozdras</cp:lastModifiedBy>
  <cp:revision>5</cp:revision>
  <dcterms:created xsi:type="dcterms:W3CDTF">2021-02-19T09:57:43Z</dcterms:created>
  <dcterms:modified xsi:type="dcterms:W3CDTF">2021-02-19T12:11:42Z</dcterms:modified>
</cp:coreProperties>
</file>